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9" r:id="rId5"/>
    <p:sldMasterId id="2147483667" r:id="rId6"/>
    <p:sldMasterId id="2147483725" r:id="rId7"/>
    <p:sldMasterId id="2147483735" r:id="rId8"/>
  </p:sldMasterIdLst>
  <p:notesMasterIdLst>
    <p:notesMasterId r:id="rId61"/>
  </p:notesMasterIdLst>
  <p:sldIdLst>
    <p:sldId id="257" r:id="rId9"/>
    <p:sldId id="1892" r:id="rId10"/>
    <p:sldId id="258" r:id="rId11"/>
    <p:sldId id="5154" r:id="rId12"/>
    <p:sldId id="1905" r:id="rId13"/>
    <p:sldId id="5459" r:id="rId14"/>
    <p:sldId id="4589" r:id="rId15"/>
    <p:sldId id="5319" r:id="rId16"/>
    <p:sldId id="3067" r:id="rId17"/>
    <p:sldId id="5768" r:id="rId18"/>
    <p:sldId id="5441" r:id="rId19"/>
    <p:sldId id="5548" r:id="rId20"/>
    <p:sldId id="5771" r:id="rId21"/>
    <p:sldId id="5583" r:id="rId22"/>
    <p:sldId id="5569" r:id="rId23"/>
    <p:sldId id="3247" r:id="rId24"/>
    <p:sldId id="5766" r:id="rId25"/>
    <p:sldId id="5342" r:id="rId26"/>
    <p:sldId id="5452" r:id="rId27"/>
    <p:sldId id="5343" r:id="rId28"/>
    <p:sldId id="5344" r:id="rId29"/>
    <p:sldId id="5346" r:id="rId30"/>
    <p:sldId id="5347" r:id="rId31"/>
    <p:sldId id="5769" r:id="rId32"/>
    <p:sldId id="5767" r:id="rId33"/>
    <p:sldId id="5423" r:id="rId34"/>
    <p:sldId id="5436" r:id="rId35"/>
    <p:sldId id="5465" r:id="rId36"/>
    <p:sldId id="409" r:id="rId37"/>
    <p:sldId id="4855" r:id="rId38"/>
    <p:sldId id="4699" r:id="rId39"/>
    <p:sldId id="5779" r:id="rId40"/>
    <p:sldId id="5665" r:id="rId41"/>
    <p:sldId id="5762" r:id="rId42"/>
    <p:sldId id="5087" r:id="rId43"/>
    <p:sldId id="4793" r:id="rId44"/>
    <p:sldId id="5439" r:id="rId45"/>
    <p:sldId id="4819" r:id="rId46"/>
    <p:sldId id="4892" r:id="rId47"/>
    <p:sldId id="4118" r:id="rId48"/>
    <p:sldId id="5666" r:id="rId49"/>
    <p:sldId id="265" r:id="rId50"/>
    <p:sldId id="4840" r:id="rId51"/>
    <p:sldId id="5457" r:id="rId52"/>
    <p:sldId id="5440" r:id="rId53"/>
    <p:sldId id="5036" r:id="rId54"/>
    <p:sldId id="5456" r:id="rId55"/>
    <p:sldId id="4825" r:id="rId56"/>
    <p:sldId id="5455" r:id="rId57"/>
    <p:sldId id="4867" r:id="rId58"/>
    <p:sldId id="5454" r:id="rId59"/>
    <p:sldId id="348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guide id="3" pos="984" userDrawn="1">
          <p15:clr>
            <a:srgbClr val="A4A3A4"/>
          </p15:clr>
        </p15:guide>
        <p15:guide id="4" orient="horz" pos="192" userDrawn="1">
          <p15:clr>
            <a:srgbClr val="A4A3A4"/>
          </p15:clr>
        </p15:guide>
        <p15:guide id="5" pos="6696" userDrawn="1">
          <p15:clr>
            <a:srgbClr val="A4A3A4"/>
          </p15:clr>
        </p15:guide>
        <p15:guide id="6" orient="horz" pos="23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BF9C53-DAA5-44DC-A427-A010AB22EA76}" v="27" dt="2022-07-13T15:03:38.8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86" y="221"/>
      </p:cViewPr>
      <p:guideLst>
        <p:guide orient="horz" pos="2184"/>
        <p:guide pos="3840"/>
        <p:guide pos="984"/>
        <p:guide orient="horz" pos="192"/>
        <p:guide pos="6696"/>
        <p:guide orient="horz" pos="2376"/>
      </p:guideLst>
    </p:cSldViewPr>
  </p:slideViewPr>
  <p:notesTextViewPr>
    <p:cViewPr>
      <p:scale>
        <a:sx n="1" d="1"/>
        <a:sy n="1" d="1"/>
      </p:scale>
      <p:origin x="0" y="0"/>
    </p:cViewPr>
  </p:notesTextViewPr>
  <p:sorterViewPr>
    <p:cViewPr>
      <p:scale>
        <a:sx n="100" d="100"/>
        <a:sy n="100" d="100"/>
      </p:scale>
      <p:origin x="0" y="-3275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82F3F-223D-4B46-B2DD-89649128DDFC}" type="datetimeFigureOut">
              <a:rPr lang="en-US" smtClean="0"/>
              <a:t>7/13/2022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3A8B4-F3DB-0D49-A9D6-2D75D797AA9F}" type="slidenum">
              <a:rPr lang="en-US" smtClean="0"/>
              <a:t>‹#›</a:t>
            </a:fld>
            <a:endParaRPr lang="en-US"/>
          </a:p>
        </p:txBody>
      </p:sp>
    </p:spTree>
    <p:extLst>
      <p:ext uri="{BB962C8B-B14F-4D97-AF65-F5344CB8AC3E}">
        <p14:creationId xmlns:p14="http://schemas.microsoft.com/office/powerpoint/2010/main" val="1191587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tabLst>
                <a:tab pos="59436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the main principles that have allowed us to drive significant growth. </a:t>
            </a:r>
          </a:p>
          <a:p>
            <a:pPr marL="0" marR="0" indent="0">
              <a:lnSpc>
                <a:spcPct val="107000"/>
              </a:lnSpc>
              <a:spcBef>
                <a:spcPts val="0"/>
              </a:spcBef>
              <a:spcAft>
                <a:spcPts val="800"/>
              </a:spcAft>
              <a:buNone/>
              <a:tabLst>
                <a:tab pos="59436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We stand by these Core Tenets and they will continue to be our focus  in driving compelling value and sustainable growth with our partners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64313-AE6F-4E48-9868-65381BA7D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349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B3A8B4-F3DB-0D49-A9D6-2D75D797AA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549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STATUS: NEW LIMITED LIFE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B3A8B4-F3DB-0D49-A9D6-2D75D797AA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342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always been a Marketing these 3 Pillars at the top… (1. develop consistent messaging and brand representation wherever we are sold… 2. look at the data (CRM) and have the right focus on where we invest… 3. make it sustainable</a:t>
            </a:r>
          </a:p>
          <a:p>
            <a:r>
              <a:rPr lang="en-US"/>
              <a:t>2x more impressions than all other cookware brands combined!</a:t>
            </a:r>
          </a:p>
          <a:p>
            <a:r>
              <a:rPr lang="en-US"/>
              <a:t>WE ARE INVESTING and the ROI is proven… TAG US!</a:t>
            </a:r>
          </a:p>
        </p:txBody>
      </p:sp>
      <p:sp>
        <p:nvSpPr>
          <p:cNvPr id="4" name="Slide Number Placeholder 3"/>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58B3A8B4-F3DB-0D49-A9D6-2D75D797AA9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866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Idea - We would like to address all Signature accounts separately at Housewares to honor their Signature Status</a:t>
            </a:r>
          </a:p>
          <a:p>
            <a:r>
              <a:rPr lang="en-US" sz="1200"/>
              <a:t>How many years as Signature? Award engraved Flame Lid?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00A81A-DE4A-45C9-847A-CDED32B544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372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1F4D2-0755-4629-8ADF-FE7154D534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46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63D1F4D2-0755-4629-8ADF-FE7154D534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64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cs typeface="Calibri"/>
              </a:rPr>
              <a:t>Mini cocottes ($31/ $20) and rectangular covered casserole ($120) are on reorder for </a:t>
            </a:r>
            <a:r>
              <a:rPr lang="en-US" sz="1050">
                <a:cs typeface="Calibri"/>
              </a:rPr>
              <a:t>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B3A8B4-F3DB-0D49-A9D6-2D75D797AA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206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1D168-2CD8-4E61-BA58-084D3F277D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465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8B3A8B4-F3DB-0D49-A9D6-2D75D797AA9F}" type="slidenum">
              <a:rPr lang="en-US" smtClean="0"/>
              <a:t>46</a:t>
            </a:fld>
            <a:endParaRPr lang="en-US"/>
          </a:p>
        </p:txBody>
      </p:sp>
    </p:spTree>
    <p:extLst>
      <p:ext uri="{BB962C8B-B14F-4D97-AF65-F5344CB8AC3E}">
        <p14:creationId xmlns:p14="http://schemas.microsoft.com/office/powerpoint/2010/main" val="3183325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B3A8B4-F3DB-0D49-A9D6-2D75D797AA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858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normAutofit/>
          </a:bodyPr>
          <a:lstStyle>
            <a:lvl1pPr algn="ctr">
              <a:defRPr sz="24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19BB3B-EC82-F84E-820D-171D20B288CC}" type="datetimeFigureOut">
              <a:rPr lang="en-US" smtClean="0"/>
              <a:t>7/13/2022</a:t>
            </a:fld>
            <a:endParaRPr lang="en-US"/>
          </a:p>
        </p:txBody>
      </p:sp>
      <p:sp>
        <p:nvSpPr>
          <p:cNvPr id="6" name="Slide Number Placeholder 5"/>
          <p:cNvSpPr>
            <a:spLocks noGrp="1"/>
          </p:cNvSpPr>
          <p:nvPr>
            <p:ph type="sldNum" sz="quarter" idx="12"/>
          </p:nvPr>
        </p:nvSpPr>
        <p:spPr/>
        <p:txBody>
          <a:bodyPr/>
          <a:lstStyle/>
          <a:p>
            <a:fld id="{C1C43C85-A2B5-E94F-AA7E-7F4AB22855EE}" type="slidenum">
              <a:rPr lang="en-US" smtClean="0"/>
              <a:t>‹#›</a:t>
            </a:fld>
            <a:endParaRPr lang="en-US"/>
          </a:p>
        </p:txBody>
      </p:sp>
      <p:cxnSp>
        <p:nvCxnSpPr>
          <p:cNvPr id="9" name="Straight Connector 8"/>
          <p:cNvCxnSpPr/>
          <p:nvPr userDrawn="1"/>
        </p:nvCxnSpPr>
        <p:spPr>
          <a:xfrm>
            <a:off x="4270664" y="3551527"/>
            <a:ext cx="3657600"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03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8" y="1160627"/>
            <a:ext cx="5157787" cy="644805"/>
          </a:xfrm>
          <a:solidFill>
            <a:schemeClr val="bg2">
              <a:lumMod val="25000"/>
            </a:schemeClr>
          </a:solidFill>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1805432"/>
            <a:ext cx="5157787" cy="4018635"/>
          </a:xfrm>
        </p:spPr>
        <p:txBody>
          <a:bodyPr>
            <a:normAutofit/>
          </a:bodyPr>
          <a:lstStyle>
            <a:lvl1pPr>
              <a:lnSpc>
                <a:spcPct val="100000"/>
              </a:lnSpc>
              <a:defRPr sz="1400"/>
            </a:lvl1pPr>
            <a:lvl2pPr>
              <a:lnSpc>
                <a:spcPct val="100000"/>
              </a:lnSpc>
              <a:defRPr sz="14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5" name="Text Placeholder 4"/>
          <p:cNvSpPr>
            <a:spLocks noGrp="1"/>
          </p:cNvSpPr>
          <p:nvPr>
            <p:ph type="body" sz="quarter" idx="3" hasCustomPrompt="1"/>
          </p:nvPr>
        </p:nvSpPr>
        <p:spPr>
          <a:xfrm>
            <a:off x="6172200" y="1160627"/>
            <a:ext cx="5183188" cy="644805"/>
          </a:xfrm>
          <a:solidFill>
            <a:schemeClr val="bg2">
              <a:lumMod val="25000"/>
            </a:schemeClr>
          </a:solidFill>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805432"/>
            <a:ext cx="5183188" cy="4018635"/>
          </a:xfrm>
        </p:spPr>
        <p:txBody>
          <a:bodyPr>
            <a:normAutofit/>
          </a:bodyPr>
          <a:lstStyle>
            <a:lvl1pPr>
              <a:lnSpc>
                <a:spcPct val="100000"/>
              </a:lnSpc>
              <a:defRPr sz="1400"/>
            </a:lvl1pPr>
            <a:lvl2pPr>
              <a:lnSpc>
                <a:spcPct val="100000"/>
              </a:lnSpc>
              <a:defRPr sz="14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7" name="Date Placeholder 6"/>
          <p:cNvSpPr>
            <a:spLocks noGrp="1"/>
          </p:cNvSpPr>
          <p:nvPr>
            <p:ph type="dt" sz="half" idx="10"/>
          </p:nvPr>
        </p:nvSpPr>
        <p:spPr>
          <a:xfrm>
            <a:off x="838200" y="6344475"/>
            <a:ext cx="2743200" cy="365125"/>
          </a:xfrm>
        </p:spPr>
        <p:txBody>
          <a:bodyPr/>
          <a:lstStyle/>
          <a:p>
            <a:fld id="{7419BB3B-EC82-F84E-820D-171D20B288CC}" type="datetimeFigureOut">
              <a:rPr lang="en-US" smtClean="0"/>
              <a:t>7/13/2022</a:t>
            </a:fld>
            <a:endParaRPr lang="en-US"/>
          </a:p>
        </p:txBody>
      </p:sp>
      <p:sp>
        <p:nvSpPr>
          <p:cNvPr id="9" name="Slide Number Placeholder 8"/>
          <p:cNvSpPr>
            <a:spLocks noGrp="1"/>
          </p:cNvSpPr>
          <p:nvPr>
            <p:ph type="sldNum" sz="quarter" idx="12"/>
          </p:nvPr>
        </p:nvSpPr>
        <p:spPr>
          <a:xfrm>
            <a:off x="8610600" y="6344475"/>
            <a:ext cx="2743200" cy="365125"/>
          </a:xfrm>
        </p:spPr>
        <p:txBody>
          <a:bodyPr/>
          <a:lstStyle/>
          <a:p>
            <a:fld id="{C1C43C85-A2B5-E94F-AA7E-7F4AB22855EE}" type="slidenum">
              <a:rPr lang="en-US" smtClean="0"/>
              <a:t>‹#›</a:t>
            </a:fld>
            <a:endParaRPr lang="en-US"/>
          </a:p>
        </p:txBody>
      </p:sp>
      <p:sp>
        <p:nvSpPr>
          <p:cNvPr id="11" name="Title 1">
            <a:extLst>
              <a:ext uri="{FF2B5EF4-FFF2-40B4-BE49-F238E27FC236}">
                <a16:creationId xmlns:a16="http://schemas.microsoft.com/office/drawing/2014/main" id="{57D2F4A2-A7CB-B14E-ACEB-C4D9419C7B35}"/>
              </a:ext>
            </a:extLst>
          </p:cNvPr>
          <p:cNvSpPr>
            <a:spLocks noGrp="1"/>
          </p:cNvSpPr>
          <p:nvPr>
            <p:ph type="title" hasCustomPrompt="1"/>
          </p:nvPr>
        </p:nvSpPr>
        <p:spPr>
          <a:xfrm>
            <a:off x="545302" y="71884"/>
            <a:ext cx="10515600" cy="656774"/>
          </a:xfrm>
        </p:spPr>
        <p:txBody>
          <a:bodyPr>
            <a:normAutofit/>
          </a:bodyPr>
          <a:lstStyle>
            <a:lvl1pPr>
              <a:defRPr sz="2000">
                <a:solidFill>
                  <a:schemeClr val="tx1">
                    <a:lumMod val="85000"/>
                    <a:lumOff val="15000"/>
                  </a:schemeClr>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862F64B6-169D-6040-A5C9-E4A938B7CDA1}"/>
              </a:ext>
            </a:extLst>
          </p:cNvPr>
          <p:cNvCxnSpPr/>
          <p:nvPr userDrawn="1"/>
        </p:nvCxnSpPr>
        <p:spPr>
          <a:xfrm>
            <a:off x="0" y="814381"/>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647EE87-A910-DB4F-9EF6-0962FFCFC6E7}"/>
              </a:ext>
            </a:extLst>
          </p:cNvPr>
          <p:cNvCxnSpPr/>
          <p:nvPr userDrawn="1"/>
        </p:nvCxnSpPr>
        <p:spPr>
          <a:xfrm>
            <a:off x="0" y="844119"/>
            <a:ext cx="12192000" cy="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4228570-8EDC-E74F-B7DD-95CA4AD0366D}"/>
              </a:ext>
            </a:extLst>
          </p:cNvPr>
          <p:cNvCxnSpPr/>
          <p:nvPr userDrawn="1"/>
        </p:nvCxnSpPr>
        <p:spPr>
          <a:xfrm>
            <a:off x="-607" y="867035"/>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1422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19BB3B-EC82-F84E-820D-171D20B288CC}" type="datetimeFigureOut">
              <a:rPr lang="en-US" smtClean="0"/>
              <a:t>7/13/2022</a:t>
            </a:fld>
            <a:endParaRPr lang="en-US"/>
          </a:p>
        </p:txBody>
      </p:sp>
      <p:sp>
        <p:nvSpPr>
          <p:cNvPr id="5" name="Slide Number Placeholder 4"/>
          <p:cNvSpPr>
            <a:spLocks noGrp="1"/>
          </p:cNvSpPr>
          <p:nvPr>
            <p:ph type="sldNum" sz="quarter" idx="12"/>
          </p:nvPr>
        </p:nvSpPr>
        <p:spPr/>
        <p:txBody>
          <a:bodyPr/>
          <a:lstStyle/>
          <a:p>
            <a:fld id="{C1C43C85-A2B5-E94F-AA7E-7F4AB22855EE}" type="slidenum">
              <a:rPr lang="en-US" smtClean="0"/>
              <a:t>‹#›</a:t>
            </a:fld>
            <a:endParaRPr lang="en-US"/>
          </a:p>
        </p:txBody>
      </p:sp>
      <p:sp>
        <p:nvSpPr>
          <p:cNvPr id="7" name="Title 1">
            <a:extLst>
              <a:ext uri="{FF2B5EF4-FFF2-40B4-BE49-F238E27FC236}">
                <a16:creationId xmlns:a16="http://schemas.microsoft.com/office/drawing/2014/main" id="{58B52642-E6CD-4830-A112-73A719A9D760}"/>
              </a:ext>
            </a:extLst>
          </p:cNvPr>
          <p:cNvSpPr>
            <a:spLocks noGrp="1"/>
          </p:cNvSpPr>
          <p:nvPr>
            <p:ph type="title" hasCustomPrompt="1"/>
          </p:nvPr>
        </p:nvSpPr>
        <p:spPr>
          <a:xfrm>
            <a:off x="609595" y="64740"/>
            <a:ext cx="10515600" cy="692496"/>
          </a:xfrm>
        </p:spPr>
        <p:txBody>
          <a:bodyPr>
            <a:normAutofit/>
          </a:bodyPr>
          <a:lstStyle>
            <a:lvl1pPr>
              <a:defRPr sz="2000">
                <a:solidFill>
                  <a:schemeClr val="tx1">
                    <a:lumMod val="85000"/>
                    <a:lumOff val="15000"/>
                  </a:schemeClr>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4828C17C-ACC3-A544-B66E-0D92ABA0C662}"/>
              </a:ext>
            </a:extLst>
          </p:cNvPr>
          <p:cNvCxnSpPr/>
          <p:nvPr userDrawn="1"/>
        </p:nvCxnSpPr>
        <p:spPr>
          <a:xfrm>
            <a:off x="0" y="814383"/>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DAE13DA-0FE5-E14F-B359-F8D1CEDBC92D}"/>
              </a:ext>
            </a:extLst>
          </p:cNvPr>
          <p:cNvCxnSpPr/>
          <p:nvPr userDrawn="1"/>
        </p:nvCxnSpPr>
        <p:spPr>
          <a:xfrm>
            <a:off x="0" y="844121"/>
            <a:ext cx="12192000" cy="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B38BD93C-5C56-9144-BD23-BB81E6D58AC0}"/>
              </a:ext>
            </a:extLst>
          </p:cNvPr>
          <p:cNvCxnSpPr/>
          <p:nvPr userDrawn="1"/>
        </p:nvCxnSpPr>
        <p:spPr>
          <a:xfrm>
            <a:off x="-607" y="867037"/>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6681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4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19BB3B-EC82-F84E-820D-171D20B288CC}" type="datetimeFigureOut">
              <a:rPr lang="en-US" smtClean="0"/>
              <a:t>7/13/2022</a:t>
            </a:fld>
            <a:endParaRPr lang="en-US"/>
          </a:p>
        </p:txBody>
      </p:sp>
      <p:sp>
        <p:nvSpPr>
          <p:cNvPr id="4" name="Slide Number Placeholder 3"/>
          <p:cNvSpPr>
            <a:spLocks noGrp="1"/>
          </p:cNvSpPr>
          <p:nvPr>
            <p:ph type="sldNum" sz="quarter" idx="12"/>
          </p:nvPr>
        </p:nvSpPr>
        <p:spPr/>
        <p:txBody>
          <a:bodyPr/>
          <a:lstStyle/>
          <a:p>
            <a:fld id="{C1C43C85-A2B5-E94F-AA7E-7F4AB22855EE}" type="slidenum">
              <a:rPr lang="en-US" smtClean="0"/>
              <a:t>‹#›</a:t>
            </a:fld>
            <a:endParaRPr lang="en-US"/>
          </a:p>
        </p:txBody>
      </p:sp>
    </p:spTree>
    <p:extLst>
      <p:ext uri="{BB962C8B-B14F-4D97-AF65-F5344CB8AC3E}">
        <p14:creationId xmlns:p14="http://schemas.microsoft.com/office/powerpoint/2010/main" val="285555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a:solidFill>
            <a:schemeClr val="bg2">
              <a:lumMod val="25000"/>
            </a:schemeClr>
          </a:solidFill>
          <a:ln>
            <a:solidFill>
              <a:srgbClr val="FF6600"/>
            </a:solidFill>
          </a:ln>
        </p:spPr>
        <p:txBody>
          <a:bodyPr anchor="ctr">
            <a:normAutofit/>
          </a:bodyPr>
          <a:lstStyle>
            <a:lvl1pPr>
              <a:defRPr sz="20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8" y="457201"/>
            <a:ext cx="6172200" cy="5403850"/>
          </a:xfrm>
        </p:spPr>
        <p:txBody>
          <a:bodyPr>
            <a:normAutofit/>
          </a:bodyPr>
          <a:lstStyle>
            <a:lvl1pPr>
              <a:lnSpc>
                <a:spcPct val="100000"/>
              </a:lnSpc>
              <a:defRPr sz="1600"/>
            </a:lvl1pPr>
            <a:lvl2pPr>
              <a:lnSpc>
                <a:spcPct val="100000"/>
              </a:lnSpc>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4" name="Text Placeholder 3"/>
          <p:cNvSpPr>
            <a:spLocks noGrp="1"/>
          </p:cNvSpPr>
          <p:nvPr>
            <p:ph type="body" sz="half" idx="2"/>
          </p:nvPr>
        </p:nvSpPr>
        <p:spPr>
          <a:xfrm>
            <a:off x="839788" y="2057400"/>
            <a:ext cx="3932237" cy="3811588"/>
          </a:xfrm>
          <a:solidFill>
            <a:schemeClr val="bg1">
              <a:lumMod val="95000"/>
            </a:schemeClr>
          </a:solidFill>
          <a:ln>
            <a:noFill/>
          </a:ln>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19BB3B-EC82-F84E-820D-171D20B288CC}" type="datetimeFigureOut">
              <a:rPr lang="en-US" smtClean="0"/>
              <a:t>7/13/2022</a:t>
            </a:fld>
            <a:endParaRPr lang="en-US"/>
          </a:p>
        </p:txBody>
      </p:sp>
      <p:sp>
        <p:nvSpPr>
          <p:cNvPr id="7" name="Slide Number Placeholder 6"/>
          <p:cNvSpPr>
            <a:spLocks noGrp="1"/>
          </p:cNvSpPr>
          <p:nvPr>
            <p:ph type="sldNum" sz="quarter" idx="12"/>
          </p:nvPr>
        </p:nvSpPr>
        <p:spPr/>
        <p:txBody>
          <a:bodyPr/>
          <a:lstStyle/>
          <a:p>
            <a:fld id="{C1C43C85-A2B5-E94F-AA7E-7F4AB22855EE}" type="slidenum">
              <a:rPr lang="en-US" smtClean="0"/>
              <a:t>‹#›</a:t>
            </a:fld>
            <a:endParaRPr lang="en-US"/>
          </a:p>
        </p:txBody>
      </p:sp>
    </p:spTree>
    <p:extLst>
      <p:ext uri="{BB962C8B-B14F-4D97-AF65-F5344CB8AC3E}">
        <p14:creationId xmlns:p14="http://schemas.microsoft.com/office/powerpoint/2010/main" val="21900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normAutofit/>
          </a:bodyPr>
          <a:lstStyle>
            <a:lvl1pPr algn="ctr">
              <a:defRPr sz="24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19BB3B-EC82-F84E-820D-171D20B288CC}" type="datetimeFigureOut">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7/13/2022</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43C85-A2B5-E94F-AA7E-7F4AB22855EE}" type="slidenum">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cxnSp>
        <p:nvCxnSpPr>
          <p:cNvPr id="9" name="Straight Connector 8"/>
          <p:cNvCxnSpPr/>
          <p:nvPr userDrawn="1"/>
        </p:nvCxnSpPr>
        <p:spPr>
          <a:xfrm>
            <a:off x="4270664" y="3551527"/>
            <a:ext cx="3657600"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00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164"/>
            <a:ext cx="10515600" cy="971518"/>
          </a:xfrm>
        </p:spPr>
        <p:txBody>
          <a:bodyPr>
            <a:normAutofit/>
          </a:bodyPr>
          <a:lstStyle>
            <a:lvl1pPr>
              <a:lnSpc>
                <a:spcPct val="100000"/>
              </a:lnSpc>
              <a:defRPr sz="2000">
                <a:solidFill>
                  <a:schemeClr val="tx1">
                    <a:lumMod val="85000"/>
                    <a:lumOff val="15000"/>
                  </a:schemeClr>
                </a:solidFill>
              </a:defRPr>
            </a:lvl1pPr>
          </a:lstStyle>
          <a:p>
            <a:r>
              <a:rPr lang="en-US"/>
              <a:t>CLICK TO EDIT MASTER TITLE STYLE</a:t>
            </a:r>
          </a:p>
        </p:txBody>
      </p:sp>
      <p:sp>
        <p:nvSpPr>
          <p:cNvPr id="3" name="Content Placeholder 2"/>
          <p:cNvSpPr>
            <a:spLocks noGrp="1"/>
          </p:cNvSpPr>
          <p:nvPr>
            <p:ph idx="1"/>
          </p:nvPr>
        </p:nvSpPr>
        <p:spPr>
          <a:xfrm>
            <a:off x="838200" y="1371601"/>
            <a:ext cx="10515600" cy="4800600"/>
          </a:xfrm>
        </p:spPr>
        <p:txBody>
          <a:bodyPr>
            <a:normAutofit/>
          </a:bodyPr>
          <a:lstStyle>
            <a:lvl1pPr>
              <a:lnSpc>
                <a:spcPct val="100000"/>
              </a:lnSpc>
              <a:buClr>
                <a:srgbClr val="FF6600"/>
              </a:buClr>
              <a:defRPr sz="1400"/>
            </a:lvl1pPr>
            <a:lvl2pPr marL="515938" indent="-279400">
              <a:lnSpc>
                <a:spcPct val="100000"/>
              </a:lnSpc>
              <a:buClr>
                <a:srgbClr val="FF6600"/>
              </a:buClr>
              <a:buFont typeface="Courier New" charset="0"/>
              <a:buChar char="o"/>
              <a:tabLst/>
              <a:defRPr sz="1400"/>
            </a:lvl2pPr>
            <a:lvl3pPr>
              <a:defRPr sz="1600"/>
            </a:lvl3pPr>
            <a:lvl4pPr>
              <a:defRPr sz="1600"/>
            </a:lvl4pPr>
            <a:lvl5pPr>
              <a:defRPr sz="1600"/>
            </a:lvl5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419BB3B-EC82-F84E-820D-171D20B288CC}" type="datetimeFigureOut">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7/13/2022</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6" name="Slide Number Placeholder 5"/>
          <p:cNvSpPr>
            <a:spLocks noGrp="1"/>
          </p:cNvSpPr>
          <p:nvPr>
            <p:ph type="sldNum" sz="quarter" idx="12"/>
          </p:nvPr>
        </p:nvSpPr>
        <p:spPr/>
        <p:txBody>
          <a:bodyP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C43C85-A2B5-E94F-AA7E-7F4AB22855EE}" type="slidenum">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cxnSp>
        <p:nvCxnSpPr>
          <p:cNvPr id="8" name="Straight Connector 7">
            <a:extLst>
              <a:ext uri="{FF2B5EF4-FFF2-40B4-BE49-F238E27FC236}">
                <a16:creationId xmlns:a16="http://schemas.microsoft.com/office/drawing/2014/main" id="{A4B2D78D-577F-9D41-A4E0-E21D781391BB}"/>
              </a:ext>
            </a:extLst>
          </p:cNvPr>
          <p:cNvCxnSpPr/>
          <p:nvPr userDrawn="1"/>
        </p:nvCxnSpPr>
        <p:spPr>
          <a:xfrm>
            <a:off x="0" y="1028700"/>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53C0E4C-F7CF-F842-88B6-3880A3C44BC5}"/>
              </a:ext>
            </a:extLst>
          </p:cNvPr>
          <p:cNvCxnSpPr/>
          <p:nvPr userDrawn="1"/>
        </p:nvCxnSpPr>
        <p:spPr>
          <a:xfrm>
            <a:off x="0" y="1058438"/>
            <a:ext cx="12192000" cy="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AE0DAB5-4500-F049-AA5A-C35460F77053}"/>
              </a:ext>
            </a:extLst>
          </p:cNvPr>
          <p:cNvCxnSpPr/>
          <p:nvPr userDrawn="1"/>
        </p:nvCxnSpPr>
        <p:spPr>
          <a:xfrm>
            <a:off x="-607" y="1081354"/>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1937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pos="528">
          <p15:clr>
            <a:srgbClr val="FBAE40"/>
          </p15:clr>
        </p15:guide>
        <p15:guide id="3" orient="horz" pos="5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85541"/>
            <a:ext cx="5181600" cy="4686300"/>
          </a:xfrm>
        </p:spPr>
        <p:txBody>
          <a:bodyPr/>
          <a:lstStyle>
            <a:lvl1pPr>
              <a:lnSpc>
                <a:spcPct val="100000"/>
              </a:lnSpc>
              <a:defRPr/>
            </a:lvl1pPr>
            <a:lvl2pPr>
              <a:lnSpc>
                <a:spcPct val="100000"/>
              </a:lnSpc>
              <a:defRPr/>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72200" y="1385541"/>
            <a:ext cx="5181600" cy="4686300"/>
          </a:xfrm>
        </p:spPr>
        <p:txBody>
          <a:bodyPr/>
          <a:lstStyle>
            <a:lvl1pPr>
              <a:lnSpc>
                <a:spcPct val="100000"/>
              </a:lnSpc>
              <a:defRPr/>
            </a:lvl1pPr>
            <a:lvl2pPr>
              <a:lnSpc>
                <a:spcPct val="100000"/>
              </a:lnSpc>
              <a:defRPr/>
            </a:lvl2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19BB3B-EC82-F84E-820D-171D20B288CC}" type="datetimeFigureOut">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7/13/2022</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43C85-A2B5-E94F-AA7E-7F4AB22855EE}" type="slidenum">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9" name="Title 1">
            <a:extLst>
              <a:ext uri="{FF2B5EF4-FFF2-40B4-BE49-F238E27FC236}">
                <a16:creationId xmlns:a16="http://schemas.microsoft.com/office/drawing/2014/main" id="{AA752206-DC93-B945-8E8F-D0BAB478C90C}"/>
              </a:ext>
            </a:extLst>
          </p:cNvPr>
          <p:cNvSpPr>
            <a:spLocks noGrp="1"/>
          </p:cNvSpPr>
          <p:nvPr>
            <p:ph type="title" hasCustomPrompt="1"/>
          </p:nvPr>
        </p:nvSpPr>
        <p:spPr>
          <a:xfrm>
            <a:off x="838200" y="36164"/>
            <a:ext cx="10515600" cy="971518"/>
          </a:xfrm>
        </p:spPr>
        <p:txBody>
          <a:bodyPr>
            <a:normAutofit/>
          </a:bodyPr>
          <a:lstStyle>
            <a:lvl1pPr>
              <a:defRPr sz="2000">
                <a:solidFill>
                  <a:schemeClr val="tx1">
                    <a:lumMod val="85000"/>
                    <a:lumOff val="15000"/>
                  </a:schemeClr>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36632D43-D26A-4943-8C45-93793D16C0DE}"/>
              </a:ext>
            </a:extLst>
          </p:cNvPr>
          <p:cNvCxnSpPr/>
          <p:nvPr userDrawn="1"/>
        </p:nvCxnSpPr>
        <p:spPr>
          <a:xfrm>
            <a:off x="0" y="1028700"/>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AEC77A7-03B5-6243-BDBC-48979BD3AFAF}"/>
              </a:ext>
            </a:extLst>
          </p:cNvPr>
          <p:cNvCxnSpPr/>
          <p:nvPr userDrawn="1"/>
        </p:nvCxnSpPr>
        <p:spPr>
          <a:xfrm>
            <a:off x="0" y="1058438"/>
            <a:ext cx="12192000" cy="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46D16F1-1B8A-2E42-9686-AE5C72A1EA7B}"/>
              </a:ext>
            </a:extLst>
          </p:cNvPr>
          <p:cNvCxnSpPr/>
          <p:nvPr userDrawn="1"/>
        </p:nvCxnSpPr>
        <p:spPr>
          <a:xfrm>
            <a:off x="-607" y="1081354"/>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55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8" y="1374946"/>
            <a:ext cx="5157787" cy="644805"/>
          </a:xfrm>
          <a:solidFill>
            <a:schemeClr val="bg2">
              <a:lumMod val="25000"/>
            </a:schemeClr>
          </a:solidFill>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019751"/>
            <a:ext cx="5157787" cy="4018635"/>
          </a:xfrm>
        </p:spPr>
        <p:txBody>
          <a:bodyPr>
            <a:normAutofit/>
          </a:bodyPr>
          <a:lstStyle>
            <a:lvl1pPr>
              <a:lnSpc>
                <a:spcPct val="100000"/>
              </a:lnSpc>
              <a:defRPr sz="1400"/>
            </a:lvl1pPr>
            <a:lvl2pPr>
              <a:lnSpc>
                <a:spcPct val="100000"/>
              </a:lnSpc>
              <a:defRPr sz="14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5" name="Text Placeholder 4"/>
          <p:cNvSpPr>
            <a:spLocks noGrp="1"/>
          </p:cNvSpPr>
          <p:nvPr>
            <p:ph type="body" sz="quarter" idx="3" hasCustomPrompt="1"/>
          </p:nvPr>
        </p:nvSpPr>
        <p:spPr>
          <a:xfrm>
            <a:off x="6172200" y="1374946"/>
            <a:ext cx="5183188" cy="644805"/>
          </a:xfrm>
          <a:solidFill>
            <a:schemeClr val="bg2">
              <a:lumMod val="25000"/>
            </a:schemeClr>
          </a:solidFill>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19751"/>
            <a:ext cx="5183188" cy="4018635"/>
          </a:xfrm>
        </p:spPr>
        <p:txBody>
          <a:bodyPr>
            <a:normAutofit/>
          </a:bodyPr>
          <a:lstStyle>
            <a:lvl1pPr>
              <a:lnSpc>
                <a:spcPct val="100000"/>
              </a:lnSpc>
              <a:defRPr sz="1400"/>
            </a:lvl1pPr>
            <a:lvl2pPr>
              <a:lnSpc>
                <a:spcPct val="100000"/>
              </a:lnSpc>
              <a:defRPr sz="14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7" name="Date Placeholder 6"/>
          <p:cNvSpPr>
            <a:spLocks noGrp="1"/>
          </p:cNvSpPr>
          <p:nvPr>
            <p:ph type="dt" sz="half" idx="10"/>
          </p:nvPr>
        </p:nvSpPr>
        <p:spPr>
          <a:xfrm>
            <a:off x="838200" y="634447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19BB3B-EC82-F84E-820D-171D20B288CC}" type="datetimeFigureOut">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7/13/2022</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9" name="Slide Number Placeholder 8"/>
          <p:cNvSpPr>
            <a:spLocks noGrp="1"/>
          </p:cNvSpPr>
          <p:nvPr>
            <p:ph type="sldNum" sz="quarter" idx="12"/>
          </p:nvPr>
        </p:nvSpPr>
        <p:spPr>
          <a:xfrm>
            <a:off x="8610600" y="63444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43C85-A2B5-E94F-AA7E-7F4AB22855EE}" type="slidenum">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11" name="Title 1">
            <a:extLst>
              <a:ext uri="{FF2B5EF4-FFF2-40B4-BE49-F238E27FC236}">
                <a16:creationId xmlns:a16="http://schemas.microsoft.com/office/drawing/2014/main" id="{57D2F4A2-A7CB-B14E-ACEB-C4D9419C7B35}"/>
              </a:ext>
            </a:extLst>
          </p:cNvPr>
          <p:cNvSpPr>
            <a:spLocks noGrp="1"/>
          </p:cNvSpPr>
          <p:nvPr>
            <p:ph type="title" hasCustomPrompt="1"/>
          </p:nvPr>
        </p:nvSpPr>
        <p:spPr>
          <a:xfrm>
            <a:off x="838200" y="36164"/>
            <a:ext cx="10515600" cy="971518"/>
          </a:xfrm>
        </p:spPr>
        <p:txBody>
          <a:bodyPr>
            <a:normAutofit/>
          </a:bodyPr>
          <a:lstStyle>
            <a:lvl1pPr>
              <a:defRPr sz="2000">
                <a:solidFill>
                  <a:schemeClr val="tx1">
                    <a:lumMod val="85000"/>
                    <a:lumOff val="15000"/>
                  </a:schemeClr>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862F64B6-169D-6040-A5C9-E4A938B7CDA1}"/>
              </a:ext>
            </a:extLst>
          </p:cNvPr>
          <p:cNvCxnSpPr/>
          <p:nvPr userDrawn="1"/>
        </p:nvCxnSpPr>
        <p:spPr>
          <a:xfrm>
            <a:off x="0" y="1028700"/>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647EE87-A910-DB4F-9EF6-0962FFCFC6E7}"/>
              </a:ext>
            </a:extLst>
          </p:cNvPr>
          <p:cNvCxnSpPr/>
          <p:nvPr userDrawn="1"/>
        </p:nvCxnSpPr>
        <p:spPr>
          <a:xfrm>
            <a:off x="0" y="1058438"/>
            <a:ext cx="12192000" cy="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4228570-8EDC-E74F-B7DD-95CA4AD0366D}"/>
              </a:ext>
            </a:extLst>
          </p:cNvPr>
          <p:cNvCxnSpPr/>
          <p:nvPr userDrawn="1"/>
        </p:nvCxnSpPr>
        <p:spPr>
          <a:xfrm>
            <a:off x="-607" y="1081354"/>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6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19BB3B-EC82-F84E-820D-171D20B288CC}" type="datetimeFigureOut">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7/13/2022</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43C85-A2B5-E94F-AA7E-7F4AB22855EE}" type="slidenum">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7" name="Title 1">
            <a:extLst>
              <a:ext uri="{FF2B5EF4-FFF2-40B4-BE49-F238E27FC236}">
                <a16:creationId xmlns:a16="http://schemas.microsoft.com/office/drawing/2014/main" id="{58B52642-E6CD-4830-A112-73A719A9D760}"/>
              </a:ext>
            </a:extLst>
          </p:cNvPr>
          <p:cNvSpPr>
            <a:spLocks noGrp="1"/>
          </p:cNvSpPr>
          <p:nvPr>
            <p:ph type="title" hasCustomPrompt="1"/>
          </p:nvPr>
        </p:nvSpPr>
        <p:spPr>
          <a:xfrm>
            <a:off x="838200" y="36164"/>
            <a:ext cx="10515600" cy="971518"/>
          </a:xfrm>
        </p:spPr>
        <p:txBody>
          <a:bodyPr>
            <a:normAutofit/>
          </a:bodyPr>
          <a:lstStyle>
            <a:lvl1pPr>
              <a:defRPr sz="2000">
                <a:solidFill>
                  <a:schemeClr val="tx1">
                    <a:lumMod val="85000"/>
                    <a:lumOff val="15000"/>
                  </a:schemeClr>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4828C17C-ACC3-A544-B66E-0D92ABA0C662}"/>
              </a:ext>
            </a:extLst>
          </p:cNvPr>
          <p:cNvCxnSpPr/>
          <p:nvPr userDrawn="1"/>
        </p:nvCxnSpPr>
        <p:spPr>
          <a:xfrm>
            <a:off x="0" y="1028700"/>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DAE13DA-0FE5-E14F-B359-F8D1CEDBC92D}"/>
              </a:ext>
            </a:extLst>
          </p:cNvPr>
          <p:cNvCxnSpPr/>
          <p:nvPr userDrawn="1"/>
        </p:nvCxnSpPr>
        <p:spPr>
          <a:xfrm>
            <a:off x="0" y="1058438"/>
            <a:ext cx="12192000" cy="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B38BD93C-5C56-9144-BD23-BB81E6D58AC0}"/>
              </a:ext>
            </a:extLst>
          </p:cNvPr>
          <p:cNvCxnSpPr/>
          <p:nvPr userDrawn="1"/>
        </p:nvCxnSpPr>
        <p:spPr>
          <a:xfrm>
            <a:off x="-607" y="1081354"/>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4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19BB3B-EC82-F84E-820D-171D20B288CC}" type="datetimeFigureOut">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7/13/2022</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43C85-A2B5-E94F-AA7E-7F4AB22855EE}" type="slidenum">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Tree>
    <p:extLst>
      <p:ext uri="{BB962C8B-B14F-4D97-AF65-F5344CB8AC3E}">
        <p14:creationId xmlns:p14="http://schemas.microsoft.com/office/powerpoint/2010/main" val="348931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164"/>
            <a:ext cx="10515600" cy="971518"/>
          </a:xfrm>
        </p:spPr>
        <p:txBody>
          <a:bodyPr>
            <a:normAutofit/>
          </a:bodyPr>
          <a:lstStyle>
            <a:lvl1pPr>
              <a:lnSpc>
                <a:spcPct val="100000"/>
              </a:lnSpc>
              <a:defRPr sz="2000">
                <a:solidFill>
                  <a:schemeClr val="tx1">
                    <a:lumMod val="85000"/>
                    <a:lumOff val="15000"/>
                  </a:schemeClr>
                </a:solidFill>
              </a:defRPr>
            </a:lvl1pPr>
          </a:lstStyle>
          <a:p>
            <a:r>
              <a:rPr lang="en-US"/>
              <a:t>CLICK TO EDIT MASTER TITLE STYLE</a:t>
            </a:r>
          </a:p>
        </p:txBody>
      </p:sp>
      <p:sp>
        <p:nvSpPr>
          <p:cNvPr id="3" name="Content Placeholder 2"/>
          <p:cNvSpPr>
            <a:spLocks noGrp="1"/>
          </p:cNvSpPr>
          <p:nvPr>
            <p:ph idx="1"/>
          </p:nvPr>
        </p:nvSpPr>
        <p:spPr>
          <a:xfrm>
            <a:off x="838200" y="1371601"/>
            <a:ext cx="10515600" cy="4800600"/>
          </a:xfrm>
        </p:spPr>
        <p:txBody>
          <a:bodyPr>
            <a:normAutofit/>
          </a:bodyPr>
          <a:lstStyle>
            <a:lvl1pPr>
              <a:lnSpc>
                <a:spcPct val="100000"/>
              </a:lnSpc>
              <a:buClr>
                <a:srgbClr val="FF6600"/>
              </a:buClr>
              <a:defRPr sz="1400"/>
            </a:lvl1pPr>
            <a:lvl2pPr marL="515938" indent="-279400">
              <a:lnSpc>
                <a:spcPct val="100000"/>
              </a:lnSpc>
              <a:buClr>
                <a:srgbClr val="FF6600"/>
              </a:buClr>
              <a:buFont typeface="Courier New" charset="0"/>
              <a:buChar char="o"/>
              <a:tabLst/>
              <a:defRPr sz="1400"/>
            </a:lvl2pPr>
            <a:lvl3pPr>
              <a:defRPr sz="1600"/>
            </a:lvl3pPr>
            <a:lvl4pPr>
              <a:defRPr sz="1600"/>
            </a:lvl4pPr>
            <a:lvl5pPr>
              <a:defRPr sz="1600"/>
            </a:lvl5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sz="1000"/>
            </a:lvl1pPr>
          </a:lstStyle>
          <a:p>
            <a:fld id="{7419BB3B-EC82-F84E-820D-171D20B288CC}" type="datetimeFigureOut">
              <a:rPr lang="en-US" smtClean="0"/>
              <a:pPr/>
              <a:t>7/13/2022</a:t>
            </a:fld>
            <a:endParaRPr lang="en-US" sz="1000"/>
          </a:p>
        </p:txBody>
      </p:sp>
      <p:sp>
        <p:nvSpPr>
          <p:cNvPr id="6" name="Slide Number Placeholder 5"/>
          <p:cNvSpPr>
            <a:spLocks noGrp="1"/>
          </p:cNvSpPr>
          <p:nvPr>
            <p:ph type="sldNum" sz="quarter" idx="12"/>
          </p:nvPr>
        </p:nvSpPr>
        <p:spPr/>
        <p:txBody>
          <a:bodyPr/>
          <a:lstStyle>
            <a:lvl1pPr>
              <a:defRPr sz="1000"/>
            </a:lvl1pPr>
          </a:lstStyle>
          <a:p>
            <a:fld id="{C1C43C85-A2B5-E94F-AA7E-7F4AB22855EE}" type="slidenum">
              <a:rPr lang="en-US" smtClean="0"/>
              <a:pPr/>
              <a:t>‹#›</a:t>
            </a:fld>
            <a:endParaRPr lang="en-US" sz="1000"/>
          </a:p>
        </p:txBody>
      </p:sp>
      <p:cxnSp>
        <p:nvCxnSpPr>
          <p:cNvPr id="8" name="Straight Connector 7">
            <a:extLst>
              <a:ext uri="{FF2B5EF4-FFF2-40B4-BE49-F238E27FC236}">
                <a16:creationId xmlns:a16="http://schemas.microsoft.com/office/drawing/2014/main" id="{A4B2D78D-577F-9D41-A4E0-E21D781391BB}"/>
              </a:ext>
            </a:extLst>
          </p:cNvPr>
          <p:cNvCxnSpPr/>
          <p:nvPr userDrawn="1"/>
        </p:nvCxnSpPr>
        <p:spPr>
          <a:xfrm>
            <a:off x="0" y="1028700"/>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53C0E4C-F7CF-F842-88B6-3880A3C44BC5}"/>
              </a:ext>
            </a:extLst>
          </p:cNvPr>
          <p:cNvCxnSpPr/>
          <p:nvPr userDrawn="1"/>
        </p:nvCxnSpPr>
        <p:spPr>
          <a:xfrm>
            <a:off x="0" y="1058438"/>
            <a:ext cx="12192000" cy="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AE0DAB5-4500-F049-AA5A-C35460F77053}"/>
              </a:ext>
            </a:extLst>
          </p:cNvPr>
          <p:cNvCxnSpPr/>
          <p:nvPr userDrawn="1"/>
        </p:nvCxnSpPr>
        <p:spPr>
          <a:xfrm>
            <a:off x="-607" y="1081354"/>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9399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userDrawn="1">
          <p15:clr>
            <a:srgbClr val="FBAE40"/>
          </p15:clr>
        </p15:guide>
        <p15:guide id="2" pos="528" userDrawn="1">
          <p15:clr>
            <a:srgbClr val="FBAE40"/>
          </p15:clr>
        </p15:guide>
        <p15:guide id="3" orient="horz" pos="52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a:solidFill>
            <a:schemeClr val="bg2">
              <a:lumMod val="25000"/>
            </a:schemeClr>
          </a:solidFill>
          <a:ln>
            <a:solidFill>
              <a:srgbClr val="FF6600"/>
            </a:solidFill>
          </a:ln>
        </p:spPr>
        <p:txBody>
          <a:bodyPr anchor="ctr">
            <a:normAutofit/>
          </a:bodyPr>
          <a:lstStyle>
            <a:lvl1pPr>
              <a:defRPr sz="20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8" y="457201"/>
            <a:ext cx="6172200" cy="5403850"/>
          </a:xfrm>
        </p:spPr>
        <p:txBody>
          <a:bodyPr>
            <a:normAutofit/>
          </a:bodyPr>
          <a:lstStyle>
            <a:lvl1pPr>
              <a:lnSpc>
                <a:spcPct val="100000"/>
              </a:lnSpc>
              <a:defRPr sz="1600"/>
            </a:lvl1pPr>
            <a:lvl2pPr>
              <a:lnSpc>
                <a:spcPct val="100000"/>
              </a:lnSpc>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4" name="Text Placeholder 3"/>
          <p:cNvSpPr>
            <a:spLocks noGrp="1"/>
          </p:cNvSpPr>
          <p:nvPr>
            <p:ph type="body" sz="half" idx="2"/>
          </p:nvPr>
        </p:nvSpPr>
        <p:spPr>
          <a:xfrm>
            <a:off x="839788" y="2057400"/>
            <a:ext cx="3932237" cy="3811588"/>
          </a:xfrm>
          <a:solidFill>
            <a:schemeClr val="bg1">
              <a:lumMod val="95000"/>
            </a:schemeClr>
          </a:solidFill>
          <a:ln>
            <a:noFill/>
          </a:ln>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19BB3B-EC82-F84E-820D-171D20B288CC}" type="datetimeFigureOut">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7/13/2022</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43C85-A2B5-E94F-AA7E-7F4AB22855EE}" type="slidenum">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Tree>
    <p:extLst>
      <p:ext uri="{BB962C8B-B14F-4D97-AF65-F5344CB8AC3E}">
        <p14:creationId xmlns:p14="http://schemas.microsoft.com/office/powerpoint/2010/main" val="391859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normAutofit/>
          </a:bodyPr>
          <a:lstStyle>
            <a:lvl1pPr algn="ctr">
              <a:defRPr sz="24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19BB3B-EC82-F84E-820D-171D20B288CC}" type="datetimeFigureOut">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7/13/2022</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43C85-A2B5-E94F-AA7E-7F4AB22855EE}" type="slidenum">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cxnSp>
        <p:nvCxnSpPr>
          <p:cNvPr id="9" name="Straight Connector 8"/>
          <p:cNvCxnSpPr/>
          <p:nvPr userDrawn="1"/>
        </p:nvCxnSpPr>
        <p:spPr>
          <a:xfrm>
            <a:off x="4270664" y="3551527"/>
            <a:ext cx="3657600"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66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164"/>
            <a:ext cx="10515600" cy="971518"/>
          </a:xfrm>
        </p:spPr>
        <p:txBody>
          <a:bodyPr>
            <a:normAutofit/>
          </a:bodyPr>
          <a:lstStyle>
            <a:lvl1pPr>
              <a:lnSpc>
                <a:spcPct val="100000"/>
              </a:lnSpc>
              <a:defRPr sz="2000">
                <a:solidFill>
                  <a:schemeClr val="tx1">
                    <a:lumMod val="85000"/>
                    <a:lumOff val="15000"/>
                  </a:schemeClr>
                </a:solidFill>
              </a:defRPr>
            </a:lvl1pPr>
          </a:lstStyle>
          <a:p>
            <a:r>
              <a:rPr lang="en-US"/>
              <a:t>CLICK TO EDIT MASTER TITLE STYLE</a:t>
            </a:r>
          </a:p>
        </p:txBody>
      </p:sp>
      <p:sp>
        <p:nvSpPr>
          <p:cNvPr id="3" name="Content Placeholder 2"/>
          <p:cNvSpPr>
            <a:spLocks noGrp="1"/>
          </p:cNvSpPr>
          <p:nvPr>
            <p:ph idx="1"/>
          </p:nvPr>
        </p:nvSpPr>
        <p:spPr>
          <a:xfrm>
            <a:off x="838200" y="1371601"/>
            <a:ext cx="10515600" cy="4800600"/>
          </a:xfrm>
        </p:spPr>
        <p:txBody>
          <a:bodyPr>
            <a:normAutofit/>
          </a:bodyPr>
          <a:lstStyle>
            <a:lvl1pPr>
              <a:lnSpc>
                <a:spcPct val="100000"/>
              </a:lnSpc>
              <a:buClr>
                <a:srgbClr val="FF6600"/>
              </a:buClr>
              <a:defRPr sz="1400"/>
            </a:lvl1pPr>
            <a:lvl2pPr marL="515938" indent="-279400">
              <a:lnSpc>
                <a:spcPct val="100000"/>
              </a:lnSpc>
              <a:buClr>
                <a:srgbClr val="FF6600"/>
              </a:buClr>
              <a:buFont typeface="Courier New" charset="0"/>
              <a:buChar char="o"/>
              <a:tabLst/>
              <a:defRPr sz="1400"/>
            </a:lvl2pPr>
            <a:lvl3pPr>
              <a:defRPr sz="1600"/>
            </a:lvl3pPr>
            <a:lvl4pPr>
              <a:defRPr sz="1600"/>
            </a:lvl4pPr>
            <a:lvl5pPr>
              <a:defRPr sz="1600"/>
            </a:lvl5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419BB3B-EC82-F84E-820D-171D20B288CC}" type="datetimeFigureOut">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7/13/2022</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6" name="Slide Number Placeholder 5"/>
          <p:cNvSpPr>
            <a:spLocks noGrp="1"/>
          </p:cNvSpPr>
          <p:nvPr>
            <p:ph type="sldNum" sz="quarter" idx="12"/>
          </p:nvPr>
        </p:nvSpPr>
        <p:spPr/>
        <p:txBody>
          <a:bodyP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C43C85-A2B5-E94F-AA7E-7F4AB22855EE}" type="slidenum">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cxnSp>
        <p:nvCxnSpPr>
          <p:cNvPr id="8" name="Straight Connector 7">
            <a:extLst>
              <a:ext uri="{FF2B5EF4-FFF2-40B4-BE49-F238E27FC236}">
                <a16:creationId xmlns:a16="http://schemas.microsoft.com/office/drawing/2014/main" id="{A4B2D78D-577F-9D41-A4E0-E21D781391BB}"/>
              </a:ext>
            </a:extLst>
          </p:cNvPr>
          <p:cNvCxnSpPr/>
          <p:nvPr userDrawn="1"/>
        </p:nvCxnSpPr>
        <p:spPr>
          <a:xfrm>
            <a:off x="0" y="1028700"/>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53C0E4C-F7CF-F842-88B6-3880A3C44BC5}"/>
              </a:ext>
            </a:extLst>
          </p:cNvPr>
          <p:cNvCxnSpPr/>
          <p:nvPr userDrawn="1"/>
        </p:nvCxnSpPr>
        <p:spPr>
          <a:xfrm>
            <a:off x="0" y="1058438"/>
            <a:ext cx="12192000" cy="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AE0DAB5-4500-F049-AA5A-C35460F77053}"/>
              </a:ext>
            </a:extLst>
          </p:cNvPr>
          <p:cNvCxnSpPr/>
          <p:nvPr userDrawn="1"/>
        </p:nvCxnSpPr>
        <p:spPr>
          <a:xfrm>
            <a:off x="-607" y="1081354"/>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5534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pos="528">
          <p15:clr>
            <a:srgbClr val="FBAE40"/>
          </p15:clr>
        </p15:guide>
        <p15:guide id="3" orient="horz" pos="52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85541"/>
            <a:ext cx="5181600" cy="4686300"/>
          </a:xfrm>
        </p:spPr>
        <p:txBody>
          <a:bodyPr/>
          <a:lstStyle>
            <a:lvl1pPr>
              <a:lnSpc>
                <a:spcPct val="100000"/>
              </a:lnSpc>
              <a:defRPr/>
            </a:lvl1pPr>
            <a:lvl2pPr>
              <a:lnSpc>
                <a:spcPct val="100000"/>
              </a:lnSpc>
              <a:defRPr/>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72200" y="1385541"/>
            <a:ext cx="5181600" cy="4686300"/>
          </a:xfrm>
        </p:spPr>
        <p:txBody>
          <a:bodyPr/>
          <a:lstStyle>
            <a:lvl1pPr>
              <a:lnSpc>
                <a:spcPct val="100000"/>
              </a:lnSpc>
              <a:defRPr/>
            </a:lvl1pPr>
            <a:lvl2pPr>
              <a:lnSpc>
                <a:spcPct val="100000"/>
              </a:lnSpc>
              <a:defRPr/>
            </a:lvl2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19BB3B-EC82-F84E-820D-171D20B288CC}" type="datetimeFigureOut">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7/13/2022</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43C85-A2B5-E94F-AA7E-7F4AB22855EE}" type="slidenum">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9" name="Title 1">
            <a:extLst>
              <a:ext uri="{FF2B5EF4-FFF2-40B4-BE49-F238E27FC236}">
                <a16:creationId xmlns:a16="http://schemas.microsoft.com/office/drawing/2014/main" id="{AA752206-DC93-B945-8E8F-D0BAB478C90C}"/>
              </a:ext>
            </a:extLst>
          </p:cNvPr>
          <p:cNvSpPr>
            <a:spLocks noGrp="1"/>
          </p:cNvSpPr>
          <p:nvPr>
            <p:ph type="title" hasCustomPrompt="1"/>
          </p:nvPr>
        </p:nvSpPr>
        <p:spPr>
          <a:xfrm>
            <a:off x="838200" y="36164"/>
            <a:ext cx="10515600" cy="971518"/>
          </a:xfrm>
        </p:spPr>
        <p:txBody>
          <a:bodyPr>
            <a:normAutofit/>
          </a:bodyPr>
          <a:lstStyle>
            <a:lvl1pPr>
              <a:defRPr sz="2000">
                <a:solidFill>
                  <a:schemeClr val="tx1">
                    <a:lumMod val="85000"/>
                    <a:lumOff val="15000"/>
                  </a:schemeClr>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36632D43-D26A-4943-8C45-93793D16C0DE}"/>
              </a:ext>
            </a:extLst>
          </p:cNvPr>
          <p:cNvCxnSpPr/>
          <p:nvPr userDrawn="1"/>
        </p:nvCxnSpPr>
        <p:spPr>
          <a:xfrm>
            <a:off x="0" y="1028700"/>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AEC77A7-03B5-6243-BDBC-48979BD3AFAF}"/>
              </a:ext>
            </a:extLst>
          </p:cNvPr>
          <p:cNvCxnSpPr/>
          <p:nvPr userDrawn="1"/>
        </p:nvCxnSpPr>
        <p:spPr>
          <a:xfrm>
            <a:off x="0" y="1058438"/>
            <a:ext cx="12192000" cy="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46D16F1-1B8A-2E42-9686-AE5C72A1EA7B}"/>
              </a:ext>
            </a:extLst>
          </p:cNvPr>
          <p:cNvCxnSpPr/>
          <p:nvPr userDrawn="1"/>
        </p:nvCxnSpPr>
        <p:spPr>
          <a:xfrm>
            <a:off x="-607" y="1081354"/>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6512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8" y="1374946"/>
            <a:ext cx="5157787" cy="644805"/>
          </a:xfrm>
          <a:solidFill>
            <a:schemeClr val="bg2">
              <a:lumMod val="25000"/>
            </a:schemeClr>
          </a:solidFill>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019751"/>
            <a:ext cx="5157787" cy="4018635"/>
          </a:xfrm>
        </p:spPr>
        <p:txBody>
          <a:bodyPr>
            <a:normAutofit/>
          </a:bodyPr>
          <a:lstStyle>
            <a:lvl1pPr>
              <a:lnSpc>
                <a:spcPct val="100000"/>
              </a:lnSpc>
              <a:defRPr sz="1400"/>
            </a:lvl1pPr>
            <a:lvl2pPr>
              <a:lnSpc>
                <a:spcPct val="100000"/>
              </a:lnSpc>
              <a:defRPr sz="14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5" name="Text Placeholder 4"/>
          <p:cNvSpPr>
            <a:spLocks noGrp="1"/>
          </p:cNvSpPr>
          <p:nvPr>
            <p:ph type="body" sz="quarter" idx="3" hasCustomPrompt="1"/>
          </p:nvPr>
        </p:nvSpPr>
        <p:spPr>
          <a:xfrm>
            <a:off x="6172200" y="1374946"/>
            <a:ext cx="5183188" cy="644805"/>
          </a:xfrm>
          <a:solidFill>
            <a:schemeClr val="bg2">
              <a:lumMod val="25000"/>
            </a:schemeClr>
          </a:solidFill>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19751"/>
            <a:ext cx="5183188" cy="4018635"/>
          </a:xfrm>
        </p:spPr>
        <p:txBody>
          <a:bodyPr>
            <a:normAutofit/>
          </a:bodyPr>
          <a:lstStyle>
            <a:lvl1pPr>
              <a:lnSpc>
                <a:spcPct val="100000"/>
              </a:lnSpc>
              <a:defRPr sz="1400"/>
            </a:lvl1pPr>
            <a:lvl2pPr>
              <a:lnSpc>
                <a:spcPct val="100000"/>
              </a:lnSpc>
              <a:defRPr sz="14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7" name="Date Placeholder 6"/>
          <p:cNvSpPr>
            <a:spLocks noGrp="1"/>
          </p:cNvSpPr>
          <p:nvPr>
            <p:ph type="dt" sz="half" idx="10"/>
          </p:nvPr>
        </p:nvSpPr>
        <p:spPr>
          <a:xfrm>
            <a:off x="838200" y="634447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19BB3B-EC82-F84E-820D-171D20B288CC}" type="datetimeFigureOut">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7/13/2022</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9" name="Slide Number Placeholder 8"/>
          <p:cNvSpPr>
            <a:spLocks noGrp="1"/>
          </p:cNvSpPr>
          <p:nvPr>
            <p:ph type="sldNum" sz="quarter" idx="12"/>
          </p:nvPr>
        </p:nvSpPr>
        <p:spPr>
          <a:xfrm>
            <a:off x="8610600" y="63444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43C85-A2B5-E94F-AA7E-7F4AB22855EE}" type="slidenum">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11" name="Title 1">
            <a:extLst>
              <a:ext uri="{FF2B5EF4-FFF2-40B4-BE49-F238E27FC236}">
                <a16:creationId xmlns:a16="http://schemas.microsoft.com/office/drawing/2014/main" id="{57D2F4A2-A7CB-B14E-ACEB-C4D9419C7B35}"/>
              </a:ext>
            </a:extLst>
          </p:cNvPr>
          <p:cNvSpPr>
            <a:spLocks noGrp="1"/>
          </p:cNvSpPr>
          <p:nvPr>
            <p:ph type="title" hasCustomPrompt="1"/>
          </p:nvPr>
        </p:nvSpPr>
        <p:spPr>
          <a:xfrm>
            <a:off x="838200" y="36164"/>
            <a:ext cx="10515600" cy="971518"/>
          </a:xfrm>
        </p:spPr>
        <p:txBody>
          <a:bodyPr>
            <a:normAutofit/>
          </a:bodyPr>
          <a:lstStyle>
            <a:lvl1pPr>
              <a:defRPr sz="2000">
                <a:solidFill>
                  <a:schemeClr val="tx1">
                    <a:lumMod val="85000"/>
                    <a:lumOff val="15000"/>
                  </a:schemeClr>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862F64B6-169D-6040-A5C9-E4A938B7CDA1}"/>
              </a:ext>
            </a:extLst>
          </p:cNvPr>
          <p:cNvCxnSpPr/>
          <p:nvPr userDrawn="1"/>
        </p:nvCxnSpPr>
        <p:spPr>
          <a:xfrm>
            <a:off x="0" y="1028700"/>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647EE87-A910-DB4F-9EF6-0962FFCFC6E7}"/>
              </a:ext>
            </a:extLst>
          </p:cNvPr>
          <p:cNvCxnSpPr/>
          <p:nvPr userDrawn="1"/>
        </p:nvCxnSpPr>
        <p:spPr>
          <a:xfrm>
            <a:off x="0" y="1058438"/>
            <a:ext cx="12192000" cy="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4228570-8EDC-E74F-B7DD-95CA4AD0366D}"/>
              </a:ext>
            </a:extLst>
          </p:cNvPr>
          <p:cNvCxnSpPr/>
          <p:nvPr userDrawn="1"/>
        </p:nvCxnSpPr>
        <p:spPr>
          <a:xfrm>
            <a:off x="-607" y="1081354"/>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3388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19BB3B-EC82-F84E-820D-171D20B288CC}" type="datetimeFigureOut">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7/13/2022</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43C85-A2B5-E94F-AA7E-7F4AB22855EE}" type="slidenum">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7" name="Title 1">
            <a:extLst>
              <a:ext uri="{FF2B5EF4-FFF2-40B4-BE49-F238E27FC236}">
                <a16:creationId xmlns:a16="http://schemas.microsoft.com/office/drawing/2014/main" id="{58B52642-E6CD-4830-A112-73A719A9D760}"/>
              </a:ext>
            </a:extLst>
          </p:cNvPr>
          <p:cNvSpPr>
            <a:spLocks noGrp="1"/>
          </p:cNvSpPr>
          <p:nvPr>
            <p:ph type="title" hasCustomPrompt="1"/>
          </p:nvPr>
        </p:nvSpPr>
        <p:spPr>
          <a:xfrm>
            <a:off x="838200" y="36164"/>
            <a:ext cx="10515600" cy="971518"/>
          </a:xfrm>
        </p:spPr>
        <p:txBody>
          <a:bodyPr>
            <a:normAutofit/>
          </a:bodyPr>
          <a:lstStyle>
            <a:lvl1pPr>
              <a:defRPr sz="2000">
                <a:solidFill>
                  <a:schemeClr val="tx1">
                    <a:lumMod val="85000"/>
                    <a:lumOff val="15000"/>
                  </a:schemeClr>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4828C17C-ACC3-A544-B66E-0D92ABA0C662}"/>
              </a:ext>
            </a:extLst>
          </p:cNvPr>
          <p:cNvCxnSpPr/>
          <p:nvPr userDrawn="1"/>
        </p:nvCxnSpPr>
        <p:spPr>
          <a:xfrm>
            <a:off x="0" y="1028700"/>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DAE13DA-0FE5-E14F-B359-F8D1CEDBC92D}"/>
              </a:ext>
            </a:extLst>
          </p:cNvPr>
          <p:cNvCxnSpPr/>
          <p:nvPr userDrawn="1"/>
        </p:nvCxnSpPr>
        <p:spPr>
          <a:xfrm>
            <a:off x="0" y="1058438"/>
            <a:ext cx="12192000" cy="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B38BD93C-5C56-9144-BD23-BB81E6D58AC0}"/>
              </a:ext>
            </a:extLst>
          </p:cNvPr>
          <p:cNvCxnSpPr/>
          <p:nvPr userDrawn="1"/>
        </p:nvCxnSpPr>
        <p:spPr>
          <a:xfrm>
            <a:off x="-607" y="1081354"/>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210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4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19BB3B-EC82-F84E-820D-171D20B288CC}" type="datetimeFigureOut">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7/13/2022</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43C85-A2B5-E94F-AA7E-7F4AB22855EE}" type="slidenum">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Tree>
    <p:extLst>
      <p:ext uri="{BB962C8B-B14F-4D97-AF65-F5344CB8AC3E}">
        <p14:creationId xmlns:p14="http://schemas.microsoft.com/office/powerpoint/2010/main" val="150370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a:solidFill>
            <a:schemeClr val="bg2">
              <a:lumMod val="25000"/>
            </a:schemeClr>
          </a:solidFill>
          <a:ln>
            <a:solidFill>
              <a:srgbClr val="FF6600"/>
            </a:solidFill>
          </a:ln>
        </p:spPr>
        <p:txBody>
          <a:bodyPr anchor="ctr">
            <a:normAutofit/>
          </a:bodyPr>
          <a:lstStyle>
            <a:lvl1pPr>
              <a:defRPr sz="20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8" y="457201"/>
            <a:ext cx="6172200" cy="5403850"/>
          </a:xfrm>
        </p:spPr>
        <p:txBody>
          <a:bodyPr>
            <a:normAutofit/>
          </a:bodyPr>
          <a:lstStyle>
            <a:lvl1pPr>
              <a:lnSpc>
                <a:spcPct val="100000"/>
              </a:lnSpc>
              <a:defRPr sz="1600"/>
            </a:lvl1pPr>
            <a:lvl2pPr>
              <a:lnSpc>
                <a:spcPct val="100000"/>
              </a:lnSpc>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4" name="Text Placeholder 3"/>
          <p:cNvSpPr>
            <a:spLocks noGrp="1"/>
          </p:cNvSpPr>
          <p:nvPr>
            <p:ph type="body" sz="half" idx="2"/>
          </p:nvPr>
        </p:nvSpPr>
        <p:spPr>
          <a:xfrm>
            <a:off x="839788" y="2057400"/>
            <a:ext cx="3932237" cy="3811588"/>
          </a:xfrm>
          <a:solidFill>
            <a:schemeClr val="bg1">
              <a:lumMod val="95000"/>
            </a:schemeClr>
          </a:solidFill>
          <a:ln>
            <a:noFill/>
          </a:ln>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19BB3B-EC82-F84E-820D-171D20B288CC}" type="datetimeFigureOut">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7/13/2022</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43C85-A2B5-E94F-AA7E-7F4AB22855EE}" type="slidenum">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Tree>
    <p:extLst>
      <p:ext uri="{BB962C8B-B14F-4D97-AF65-F5344CB8AC3E}">
        <p14:creationId xmlns:p14="http://schemas.microsoft.com/office/powerpoint/2010/main" val="263355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033898"/>
            <a:ext cx="5157787" cy="823912"/>
          </a:xfrm>
          <a:solidFill>
            <a:schemeClr val="bg2">
              <a:lumMod val="75000"/>
            </a:schemeClr>
          </a:solidFill>
        </p:spPr>
        <p:txBody>
          <a:bodyPr anchor="b"/>
          <a:lstStyle>
            <a:lvl1pPr marL="0" indent="0" algn="ctr">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1857810"/>
            <a:ext cx="5157787" cy="349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033898"/>
            <a:ext cx="5183188" cy="823912"/>
          </a:xfrm>
          <a:solidFill>
            <a:schemeClr val="bg2">
              <a:lumMod val="75000"/>
            </a:schemeClr>
          </a:solidFill>
        </p:spPr>
        <p:txBody>
          <a:bodyPr anchor="b"/>
          <a:lstStyle>
            <a:lvl1pPr marL="0" indent="0" algn="ctr">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857810"/>
            <a:ext cx="5183188" cy="349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BD6D42-6F28-4EF2-9314-4A55204B9D4A}" type="datetime1">
              <a:rPr lang="en-US" smtClean="0"/>
              <a:t>7/13/2022</a:t>
            </a:fld>
            <a:endParaRPr lang="en-US"/>
          </a:p>
        </p:txBody>
      </p:sp>
      <p:sp>
        <p:nvSpPr>
          <p:cNvPr id="9" name="Slide Number Placeholder 8"/>
          <p:cNvSpPr>
            <a:spLocks noGrp="1"/>
          </p:cNvSpPr>
          <p:nvPr>
            <p:ph type="sldNum" sz="quarter" idx="12"/>
          </p:nvPr>
        </p:nvSpPr>
        <p:spPr/>
        <p:txBody>
          <a:bodyPr/>
          <a:lstStyle/>
          <a:p>
            <a:fld id="{C1C43C85-A2B5-E94F-AA7E-7F4AB22855EE}" type="slidenum">
              <a:rPr lang="en-US" smtClean="0"/>
              <a:t>‹#›</a:t>
            </a:fld>
            <a:endParaRPr lang="en-US"/>
          </a:p>
        </p:txBody>
      </p:sp>
      <p:sp>
        <p:nvSpPr>
          <p:cNvPr id="11" name="Rectangle 10">
            <a:extLst>
              <a:ext uri="{FF2B5EF4-FFF2-40B4-BE49-F238E27FC236}">
                <a16:creationId xmlns:a16="http://schemas.microsoft.com/office/drawing/2014/main" id="{8166D402-2C20-45B2-A716-3A592F657D40}"/>
              </a:ext>
            </a:extLst>
          </p:cNvPr>
          <p:cNvSpPr/>
          <p:nvPr userDrawn="1"/>
        </p:nvSpPr>
        <p:spPr>
          <a:xfrm>
            <a:off x="0" y="0"/>
            <a:ext cx="12192000" cy="7730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itle 1">
            <a:extLst>
              <a:ext uri="{FF2B5EF4-FFF2-40B4-BE49-F238E27FC236}">
                <a16:creationId xmlns:a16="http://schemas.microsoft.com/office/drawing/2014/main" id="{8FD32C71-4A64-45E3-88B4-B210CC1B5E39}"/>
              </a:ext>
            </a:extLst>
          </p:cNvPr>
          <p:cNvSpPr>
            <a:spLocks noGrp="1"/>
          </p:cNvSpPr>
          <p:nvPr>
            <p:ph type="title" hasCustomPrompt="1"/>
          </p:nvPr>
        </p:nvSpPr>
        <p:spPr>
          <a:xfrm>
            <a:off x="430877" y="-17261"/>
            <a:ext cx="10515600" cy="848533"/>
          </a:xfrm>
        </p:spPr>
        <p:txBody>
          <a:bodyPr>
            <a:normAutofit/>
          </a:bodyPr>
          <a:lstStyle>
            <a:lvl1pPr>
              <a:defRPr sz="2400">
                <a:solidFill>
                  <a:schemeClr val="bg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2DC77B17-439C-4A47-818D-A60BCA21B59A}"/>
              </a:ext>
            </a:extLst>
          </p:cNvPr>
          <p:cNvCxnSpPr/>
          <p:nvPr userDrawn="1"/>
        </p:nvCxnSpPr>
        <p:spPr>
          <a:xfrm>
            <a:off x="0" y="765283"/>
            <a:ext cx="12192000" cy="0"/>
          </a:xfrm>
          <a:prstGeom prst="line">
            <a:avLst/>
          </a:prstGeom>
          <a:ln w="28575"/>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6880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6CF8D75-83F6-492F-9CD1-48F773435A0A}" type="datetime1">
              <a:rPr lang="en-US" smtClean="0"/>
              <a:t>7/13/2022</a:t>
            </a:fld>
            <a:endParaRPr lang="en-US"/>
          </a:p>
        </p:txBody>
      </p:sp>
      <p:sp>
        <p:nvSpPr>
          <p:cNvPr id="5" name="Slide Number Placeholder 4"/>
          <p:cNvSpPr>
            <a:spLocks noGrp="1"/>
          </p:cNvSpPr>
          <p:nvPr>
            <p:ph type="sldNum" sz="quarter" idx="12"/>
          </p:nvPr>
        </p:nvSpPr>
        <p:spPr/>
        <p:txBody>
          <a:bodyPr/>
          <a:lstStyle/>
          <a:p>
            <a:fld id="{C1C43C85-A2B5-E94F-AA7E-7F4AB22855EE}" type="slidenum">
              <a:rPr lang="en-US" smtClean="0"/>
              <a:t>‹#›</a:t>
            </a:fld>
            <a:endParaRPr lang="en-US"/>
          </a:p>
        </p:txBody>
      </p:sp>
      <p:sp>
        <p:nvSpPr>
          <p:cNvPr id="9" name="Rectangle 8">
            <a:extLst>
              <a:ext uri="{FF2B5EF4-FFF2-40B4-BE49-F238E27FC236}">
                <a16:creationId xmlns:a16="http://schemas.microsoft.com/office/drawing/2014/main" id="{BE7568D8-F27A-4553-9FF6-36F3A4D9C740}"/>
              </a:ext>
            </a:extLst>
          </p:cNvPr>
          <p:cNvSpPr/>
          <p:nvPr userDrawn="1"/>
        </p:nvSpPr>
        <p:spPr>
          <a:xfrm>
            <a:off x="0" y="0"/>
            <a:ext cx="12192000" cy="7730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EBF0126-4858-4B13-B495-C816D4A588F9}"/>
              </a:ext>
            </a:extLst>
          </p:cNvPr>
          <p:cNvSpPr>
            <a:spLocks noGrp="1"/>
          </p:cNvSpPr>
          <p:nvPr>
            <p:ph type="title" hasCustomPrompt="1"/>
          </p:nvPr>
        </p:nvSpPr>
        <p:spPr>
          <a:xfrm>
            <a:off x="430877" y="-17261"/>
            <a:ext cx="10515600" cy="848533"/>
          </a:xfrm>
        </p:spPr>
        <p:txBody>
          <a:bodyPr>
            <a:normAutofit/>
          </a:bodyPr>
          <a:lstStyle>
            <a:lvl1pPr>
              <a:defRPr sz="2400">
                <a:solidFill>
                  <a:schemeClr val="bg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4C74403-3DE4-FB45-86DA-9AB2678F6C8F}"/>
              </a:ext>
            </a:extLst>
          </p:cNvPr>
          <p:cNvCxnSpPr/>
          <p:nvPr userDrawn="1"/>
        </p:nvCxnSpPr>
        <p:spPr>
          <a:xfrm>
            <a:off x="0" y="765283"/>
            <a:ext cx="12192000" cy="0"/>
          </a:xfrm>
          <a:prstGeom prst="line">
            <a:avLst/>
          </a:prstGeom>
          <a:ln w="28575"/>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7589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85541"/>
            <a:ext cx="5181600" cy="4686300"/>
          </a:xfrm>
        </p:spPr>
        <p:txBody>
          <a:bodyPr/>
          <a:lstStyle>
            <a:lvl1pPr>
              <a:lnSpc>
                <a:spcPct val="100000"/>
              </a:lnSpc>
              <a:defRPr/>
            </a:lvl1pPr>
            <a:lvl2pPr>
              <a:lnSpc>
                <a:spcPct val="100000"/>
              </a:lnSpc>
              <a:defRPr/>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72200" y="1385541"/>
            <a:ext cx="5181600" cy="4686300"/>
          </a:xfrm>
        </p:spPr>
        <p:txBody>
          <a:bodyPr/>
          <a:lstStyle>
            <a:lvl1pPr>
              <a:lnSpc>
                <a:spcPct val="100000"/>
              </a:lnSpc>
              <a:defRPr/>
            </a:lvl1pPr>
            <a:lvl2pPr>
              <a:lnSpc>
                <a:spcPct val="100000"/>
              </a:lnSpc>
              <a:defRPr/>
            </a:lvl2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7419BB3B-EC82-F84E-820D-171D20B288CC}" type="datetimeFigureOut">
              <a:rPr lang="en-US" smtClean="0"/>
              <a:t>7/13/2022</a:t>
            </a:fld>
            <a:endParaRPr lang="en-US"/>
          </a:p>
        </p:txBody>
      </p:sp>
      <p:sp>
        <p:nvSpPr>
          <p:cNvPr id="7" name="Slide Number Placeholder 6"/>
          <p:cNvSpPr>
            <a:spLocks noGrp="1"/>
          </p:cNvSpPr>
          <p:nvPr>
            <p:ph type="sldNum" sz="quarter" idx="12"/>
          </p:nvPr>
        </p:nvSpPr>
        <p:spPr/>
        <p:txBody>
          <a:bodyPr/>
          <a:lstStyle/>
          <a:p>
            <a:fld id="{C1C43C85-A2B5-E94F-AA7E-7F4AB22855EE}" type="slidenum">
              <a:rPr lang="en-US" smtClean="0"/>
              <a:t>‹#›</a:t>
            </a:fld>
            <a:endParaRPr lang="en-US"/>
          </a:p>
        </p:txBody>
      </p:sp>
      <p:sp>
        <p:nvSpPr>
          <p:cNvPr id="9" name="Title 1">
            <a:extLst>
              <a:ext uri="{FF2B5EF4-FFF2-40B4-BE49-F238E27FC236}">
                <a16:creationId xmlns:a16="http://schemas.microsoft.com/office/drawing/2014/main" id="{AA752206-DC93-B945-8E8F-D0BAB478C90C}"/>
              </a:ext>
            </a:extLst>
          </p:cNvPr>
          <p:cNvSpPr>
            <a:spLocks noGrp="1"/>
          </p:cNvSpPr>
          <p:nvPr>
            <p:ph type="title" hasCustomPrompt="1"/>
          </p:nvPr>
        </p:nvSpPr>
        <p:spPr>
          <a:xfrm>
            <a:off x="838200" y="36164"/>
            <a:ext cx="10515600" cy="971518"/>
          </a:xfrm>
        </p:spPr>
        <p:txBody>
          <a:bodyPr>
            <a:normAutofit/>
          </a:bodyPr>
          <a:lstStyle>
            <a:lvl1pPr>
              <a:defRPr sz="2000">
                <a:solidFill>
                  <a:schemeClr val="tx1">
                    <a:lumMod val="85000"/>
                    <a:lumOff val="15000"/>
                  </a:schemeClr>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36632D43-D26A-4943-8C45-93793D16C0DE}"/>
              </a:ext>
            </a:extLst>
          </p:cNvPr>
          <p:cNvCxnSpPr/>
          <p:nvPr userDrawn="1"/>
        </p:nvCxnSpPr>
        <p:spPr>
          <a:xfrm>
            <a:off x="0" y="1028700"/>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AEC77A7-03B5-6243-BDBC-48979BD3AFAF}"/>
              </a:ext>
            </a:extLst>
          </p:cNvPr>
          <p:cNvCxnSpPr/>
          <p:nvPr userDrawn="1"/>
        </p:nvCxnSpPr>
        <p:spPr>
          <a:xfrm>
            <a:off x="0" y="1058438"/>
            <a:ext cx="12192000" cy="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46D16F1-1B8A-2E42-9686-AE5C72A1EA7B}"/>
              </a:ext>
            </a:extLst>
          </p:cNvPr>
          <p:cNvCxnSpPr/>
          <p:nvPr userDrawn="1"/>
        </p:nvCxnSpPr>
        <p:spPr>
          <a:xfrm>
            <a:off x="-607" y="1081354"/>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5877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bIns="182880" anchor="b">
            <a:normAutofit/>
          </a:bodyPr>
          <a:lstStyle>
            <a:lvl1pPr algn="ctr">
              <a:defRPr sz="28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19BB3B-EC82-F84E-820D-171D20B288CC}" type="datetimeFigureOut">
              <a:rPr lang="en-US" smtClean="0"/>
              <a:t>7/13/2022</a:t>
            </a:fld>
            <a:endParaRPr lang="en-US"/>
          </a:p>
        </p:txBody>
      </p:sp>
      <p:sp>
        <p:nvSpPr>
          <p:cNvPr id="6" name="Slide Number Placeholder 5"/>
          <p:cNvSpPr>
            <a:spLocks noGrp="1"/>
          </p:cNvSpPr>
          <p:nvPr>
            <p:ph type="sldNum" sz="quarter" idx="12"/>
          </p:nvPr>
        </p:nvSpPr>
        <p:spPr/>
        <p:txBody>
          <a:bodyPr/>
          <a:lstStyle/>
          <a:p>
            <a:fld id="{C1C43C85-A2B5-E94F-AA7E-7F4AB22855EE}" type="slidenum">
              <a:rPr lang="en-US" smtClean="0"/>
              <a:t>‹#›</a:t>
            </a:fld>
            <a:endParaRPr lang="en-US"/>
          </a:p>
        </p:txBody>
      </p:sp>
    </p:spTree>
    <p:extLst>
      <p:ext uri="{BB962C8B-B14F-4D97-AF65-F5344CB8AC3E}">
        <p14:creationId xmlns:p14="http://schemas.microsoft.com/office/powerpoint/2010/main" val="142642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164"/>
            <a:ext cx="10515600" cy="971518"/>
          </a:xfrm>
        </p:spPr>
        <p:txBody>
          <a:bodyPr>
            <a:normAutofit/>
          </a:bodyPr>
          <a:lstStyle>
            <a:lvl1pPr>
              <a:lnSpc>
                <a:spcPct val="100000"/>
              </a:lnSpc>
              <a:defRPr sz="2000">
                <a:solidFill>
                  <a:schemeClr val="tx1">
                    <a:lumMod val="85000"/>
                    <a:lumOff val="15000"/>
                  </a:schemeClr>
                </a:solidFill>
              </a:defRPr>
            </a:lvl1pPr>
          </a:lstStyle>
          <a:p>
            <a:r>
              <a:rPr lang="en-US"/>
              <a:t>CLICK TO EDIT MASTER TITLE STYLE</a:t>
            </a:r>
          </a:p>
        </p:txBody>
      </p:sp>
      <p:sp>
        <p:nvSpPr>
          <p:cNvPr id="3" name="Content Placeholder 2"/>
          <p:cNvSpPr>
            <a:spLocks noGrp="1"/>
          </p:cNvSpPr>
          <p:nvPr>
            <p:ph idx="1"/>
          </p:nvPr>
        </p:nvSpPr>
        <p:spPr>
          <a:xfrm>
            <a:off x="838200" y="1371601"/>
            <a:ext cx="10515600" cy="4800600"/>
          </a:xfrm>
        </p:spPr>
        <p:txBody>
          <a:bodyPr>
            <a:normAutofit/>
          </a:bodyPr>
          <a:lstStyle>
            <a:lvl1pPr marL="228600" indent="-228600">
              <a:lnSpc>
                <a:spcPct val="100000"/>
              </a:lnSpc>
              <a:buClr>
                <a:schemeClr val="tx1"/>
              </a:buClr>
              <a:buFont typeface="Arial" panose="020B0604020202020204" pitchFamily="34" charset="0"/>
              <a:buChar char="•"/>
              <a:defRPr sz="1400"/>
            </a:lvl1pPr>
            <a:lvl2pPr marL="515938" indent="-279400">
              <a:lnSpc>
                <a:spcPct val="100000"/>
              </a:lnSpc>
              <a:buClr>
                <a:schemeClr val="tx1"/>
              </a:buClr>
              <a:buFont typeface="Arial" panose="020B0604020202020204" pitchFamily="34" charset="0"/>
              <a:buChar char="•"/>
              <a:tabLst/>
              <a:defRPr sz="1400"/>
            </a:lvl2pPr>
            <a:lvl3pPr>
              <a:defRPr sz="1600"/>
            </a:lvl3pPr>
            <a:lvl4pPr>
              <a:defRPr sz="1600"/>
            </a:lvl4pPr>
            <a:lvl5pPr>
              <a:defRPr sz="1600"/>
            </a:lvl5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sz="1000"/>
            </a:lvl1pPr>
          </a:lstStyle>
          <a:p>
            <a:fld id="{7419BB3B-EC82-F84E-820D-171D20B288CC}" type="datetimeFigureOut">
              <a:rPr lang="en-US" smtClean="0"/>
              <a:pPr/>
              <a:t>7/13/2022</a:t>
            </a:fld>
            <a:endParaRPr lang="en-US" sz="1000"/>
          </a:p>
        </p:txBody>
      </p:sp>
      <p:sp>
        <p:nvSpPr>
          <p:cNvPr id="6" name="Slide Number Placeholder 5"/>
          <p:cNvSpPr>
            <a:spLocks noGrp="1"/>
          </p:cNvSpPr>
          <p:nvPr>
            <p:ph type="sldNum" sz="quarter" idx="12"/>
          </p:nvPr>
        </p:nvSpPr>
        <p:spPr/>
        <p:txBody>
          <a:bodyPr/>
          <a:lstStyle>
            <a:lvl1pPr>
              <a:defRPr sz="1000"/>
            </a:lvl1pPr>
          </a:lstStyle>
          <a:p>
            <a:fld id="{C1C43C85-A2B5-E94F-AA7E-7F4AB22855EE}" type="slidenum">
              <a:rPr lang="en-US" smtClean="0"/>
              <a:pPr/>
              <a:t>‹#›</a:t>
            </a:fld>
            <a:endParaRPr lang="en-US" sz="1000"/>
          </a:p>
        </p:txBody>
      </p:sp>
      <p:cxnSp>
        <p:nvCxnSpPr>
          <p:cNvPr id="9" name="Straight Connector 8">
            <a:extLst>
              <a:ext uri="{FF2B5EF4-FFF2-40B4-BE49-F238E27FC236}">
                <a16:creationId xmlns:a16="http://schemas.microsoft.com/office/drawing/2014/main" id="{753C0E4C-F7CF-F842-88B6-3880A3C44BC5}"/>
              </a:ext>
            </a:extLst>
          </p:cNvPr>
          <p:cNvCxnSpPr/>
          <p:nvPr userDrawn="1"/>
        </p:nvCxnSpPr>
        <p:spPr>
          <a:xfrm>
            <a:off x="0" y="1024063"/>
            <a:ext cx="12192000" cy="0"/>
          </a:xfrm>
          <a:prstGeom prst="line">
            <a:avLst/>
          </a:prstGeom>
          <a:ln w="12700">
            <a:solidFill>
              <a:schemeClr val="bg1">
                <a:lumMod val="9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2937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pos="528">
          <p15:clr>
            <a:srgbClr val="FBAE40"/>
          </p15:clr>
        </p15:guide>
        <p15:guide id="3" orient="horz" pos="52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85541"/>
            <a:ext cx="5181600" cy="4686300"/>
          </a:xfrm>
        </p:spPr>
        <p:txBody>
          <a:bodyPr/>
          <a:lstStyle>
            <a:lvl1pPr>
              <a:lnSpc>
                <a:spcPct val="100000"/>
              </a:lnSpc>
              <a:defRPr/>
            </a:lvl1pPr>
            <a:lvl2pPr>
              <a:lnSpc>
                <a:spcPct val="100000"/>
              </a:lnSpc>
              <a:defRPr/>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72200" y="1385541"/>
            <a:ext cx="5181600" cy="4686300"/>
          </a:xfrm>
        </p:spPr>
        <p:txBody>
          <a:bodyPr/>
          <a:lstStyle>
            <a:lvl1pPr>
              <a:lnSpc>
                <a:spcPct val="100000"/>
              </a:lnSpc>
              <a:defRPr/>
            </a:lvl1pPr>
            <a:lvl2pPr>
              <a:lnSpc>
                <a:spcPct val="100000"/>
              </a:lnSpc>
              <a:defRPr/>
            </a:lvl2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7419BB3B-EC82-F84E-820D-171D20B288CC}" type="datetimeFigureOut">
              <a:rPr lang="en-US" smtClean="0"/>
              <a:t>7/13/2022</a:t>
            </a:fld>
            <a:endParaRPr lang="en-US"/>
          </a:p>
        </p:txBody>
      </p:sp>
      <p:sp>
        <p:nvSpPr>
          <p:cNvPr id="7" name="Slide Number Placeholder 6"/>
          <p:cNvSpPr>
            <a:spLocks noGrp="1"/>
          </p:cNvSpPr>
          <p:nvPr>
            <p:ph type="sldNum" sz="quarter" idx="12"/>
          </p:nvPr>
        </p:nvSpPr>
        <p:spPr/>
        <p:txBody>
          <a:bodyPr/>
          <a:lstStyle/>
          <a:p>
            <a:fld id="{C1C43C85-A2B5-E94F-AA7E-7F4AB22855EE}" type="slidenum">
              <a:rPr lang="en-US" smtClean="0"/>
              <a:t>‹#›</a:t>
            </a:fld>
            <a:endParaRPr lang="en-US"/>
          </a:p>
        </p:txBody>
      </p:sp>
      <p:sp>
        <p:nvSpPr>
          <p:cNvPr id="9" name="Title 1">
            <a:extLst>
              <a:ext uri="{FF2B5EF4-FFF2-40B4-BE49-F238E27FC236}">
                <a16:creationId xmlns:a16="http://schemas.microsoft.com/office/drawing/2014/main" id="{AA752206-DC93-B945-8E8F-D0BAB478C90C}"/>
              </a:ext>
            </a:extLst>
          </p:cNvPr>
          <p:cNvSpPr>
            <a:spLocks noGrp="1"/>
          </p:cNvSpPr>
          <p:nvPr>
            <p:ph type="title" hasCustomPrompt="1"/>
          </p:nvPr>
        </p:nvSpPr>
        <p:spPr>
          <a:xfrm>
            <a:off x="838200" y="36164"/>
            <a:ext cx="10515600" cy="971518"/>
          </a:xfrm>
        </p:spPr>
        <p:txBody>
          <a:bodyPr>
            <a:normAutofit/>
          </a:bodyPr>
          <a:lstStyle>
            <a:lvl1pPr>
              <a:defRPr sz="2000">
                <a:solidFill>
                  <a:schemeClr val="tx1">
                    <a:lumMod val="85000"/>
                    <a:lumOff val="15000"/>
                  </a:schemeClr>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EB77CC5F-E206-1544-BDBF-3C6531F7F55B}"/>
              </a:ext>
            </a:extLst>
          </p:cNvPr>
          <p:cNvCxnSpPr/>
          <p:nvPr userDrawn="1"/>
        </p:nvCxnSpPr>
        <p:spPr>
          <a:xfrm>
            <a:off x="0" y="1024063"/>
            <a:ext cx="12192000" cy="0"/>
          </a:xfrm>
          <a:prstGeom prst="line">
            <a:avLst/>
          </a:prstGeom>
          <a:ln w="12700">
            <a:solidFill>
              <a:schemeClr val="bg1">
                <a:lumMod val="9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827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8" y="1374946"/>
            <a:ext cx="5157787" cy="644805"/>
          </a:xfrm>
          <a:solidFill>
            <a:schemeClr val="bg2">
              <a:lumMod val="25000"/>
            </a:schemeClr>
          </a:solidFill>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019751"/>
            <a:ext cx="5157787" cy="4018635"/>
          </a:xfrm>
        </p:spPr>
        <p:txBody>
          <a:bodyPr>
            <a:normAutofit/>
          </a:bodyPr>
          <a:lstStyle>
            <a:lvl1pPr>
              <a:lnSpc>
                <a:spcPct val="100000"/>
              </a:lnSpc>
              <a:defRPr sz="1400"/>
            </a:lvl1pPr>
            <a:lvl2pPr>
              <a:lnSpc>
                <a:spcPct val="100000"/>
              </a:lnSpc>
              <a:defRPr sz="14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5" name="Text Placeholder 4"/>
          <p:cNvSpPr>
            <a:spLocks noGrp="1"/>
          </p:cNvSpPr>
          <p:nvPr>
            <p:ph type="body" sz="quarter" idx="3" hasCustomPrompt="1"/>
          </p:nvPr>
        </p:nvSpPr>
        <p:spPr>
          <a:xfrm>
            <a:off x="6172200" y="1374946"/>
            <a:ext cx="5183188" cy="644805"/>
          </a:xfrm>
          <a:solidFill>
            <a:schemeClr val="bg2">
              <a:lumMod val="25000"/>
            </a:schemeClr>
          </a:solidFill>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19751"/>
            <a:ext cx="5183188" cy="4018635"/>
          </a:xfrm>
        </p:spPr>
        <p:txBody>
          <a:bodyPr>
            <a:normAutofit/>
          </a:bodyPr>
          <a:lstStyle>
            <a:lvl1pPr>
              <a:lnSpc>
                <a:spcPct val="100000"/>
              </a:lnSpc>
              <a:defRPr sz="1400"/>
            </a:lvl1pPr>
            <a:lvl2pPr>
              <a:lnSpc>
                <a:spcPct val="100000"/>
              </a:lnSpc>
              <a:defRPr sz="14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7" name="Date Placeholder 6"/>
          <p:cNvSpPr>
            <a:spLocks noGrp="1"/>
          </p:cNvSpPr>
          <p:nvPr>
            <p:ph type="dt" sz="half" idx="10"/>
          </p:nvPr>
        </p:nvSpPr>
        <p:spPr>
          <a:xfrm>
            <a:off x="838200" y="6344475"/>
            <a:ext cx="2743200" cy="365125"/>
          </a:xfrm>
        </p:spPr>
        <p:txBody>
          <a:bodyPr/>
          <a:lstStyle/>
          <a:p>
            <a:fld id="{7419BB3B-EC82-F84E-820D-171D20B288CC}" type="datetimeFigureOut">
              <a:rPr lang="en-US" smtClean="0"/>
              <a:t>7/13/2022</a:t>
            </a:fld>
            <a:endParaRPr lang="en-US"/>
          </a:p>
        </p:txBody>
      </p:sp>
      <p:sp>
        <p:nvSpPr>
          <p:cNvPr id="9" name="Slide Number Placeholder 8"/>
          <p:cNvSpPr>
            <a:spLocks noGrp="1"/>
          </p:cNvSpPr>
          <p:nvPr>
            <p:ph type="sldNum" sz="quarter" idx="12"/>
          </p:nvPr>
        </p:nvSpPr>
        <p:spPr>
          <a:xfrm>
            <a:off x="8610600" y="6344475"/>
            <a:ext cx="2743200" cy="365125"/>
          </a:xfrm>
        </p:spPr>
        <p:txBody>
          <a:bodyPr/>
          <a:lstStyle/>
          <a:p>
            <a:fld id="{C1C43C85-A2B5-E94F-AA7E-7F4AB22855EE}" type="slidenum">
              <a:rPr lang="en-US" smtClean="0"/>
              <a:t>‹#›</a:t>
            </a:fld>
            <a:endParaRPr lang="en-US"/>
          </a:p>
        </p:txBody>
      </p:sp>
      <p:sp>
        <p:nvSpPr>
          <p:cNvPr id="11" name="Title 1">
            <a:extLst>
              <a:ext uri="{FF2B5EF4-FFF2-40B4-BE49-F238E27FC236}">
                <a16:creationId xmlns:a16="http://schemas.microsoft.com/office/drawing/2014/main" id="{57D2F4A2-A7CB-B14E-ACEB-C4D9419C7B35}"/>
              </a:ext>
            </a:extLst>
          </p:cNvPr>
          <p:cNvSpPr>
            <a:spLocks noGrp="1"/>
          </p:cNvSpPr>
          <p:nvPr>
            <p:ph type="title" hasCustomPrompt="1"/>
          </p:nvPr>
        </p:nvSpPr>
        <p:spPr>
          <a:xfrm>
            <a:off x="838200" y="36164"/>
            <a:ext cx="10515600" cy="971518"/>
          </a:xfrm>
        </p:spPr>
        <p:txBody>
          <a:bodyPr>
            <a:normAutofit/>
          </a:bodyPr>
          <a:lstStyle>
            <a:lvl1pPr>
              <a:defRPr sz="2000">
                <a:solidFill>
                  <a:schemeClr val="tx1">
                    <a:lumMod val="85000"/>
                    <a:lumOff val="15000"/>
                  </a:schemeClr>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447C0147-6866-5B40-BA08-4E59358205D1}"/>
              </a:ext>
            </a:extLst>
          </p:cNvPr>
          <p:cNvCxnSpPr/>
          <p:nvPr userDrawn="1"/>
        </p:nvCxnSpPr>
        <p:spPr>
          <a:xfrm>
            <a:off x="0" y="1024063"/>
            <a:ext cx="12192000" cy="0"/>
          </a:xfrm>
          <a:prstGeom prst="line">
            <a:avLst/>
          </a:prstGeom>
          <a:ln w="12700">
            <a:solidFill>
              <a:schemeClr val="bg1">
                <a:lumMod val="9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434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19BB3B-EC82-F84E-820D-171D20B288CC}" type="datetimeFigureOut">
              <a:rPr lang="en-US" smtClean="0"/>
              <a:t>7/13/2022</a:t>
            </a:fld>
            <a:endParaRPr lang="en-US"/>
          </a:p>
        </p:txBody>
      </p:sp>
      <p:sp>
        <p:nvSpPr>
          <p:cNvPr id="5" name="Slide Number Placeholder 4"/>
          <p:cNvSpPr>
            <a:spLocks noGrp="1"/>
          </p:cNvSpPr>
          <p:nvPr>
            <p:ph type="sldNum" sz="quarter" idx="12"/>
          </p:nvPr>
        </p:nvSpPr>
        <p:spPr/>
        <p:txBody>
          <a:bodyPr/>
          <a:lstStyle/>
          <a:p>
            <a:fld id="{C1C43C85-A2B5-E94F-AA7E-7F4AB22855EE}" type="slidenum">
              <a:rPr lang="en-US" smtClean="0"/>
              <a:t>‹#›</a:t>
            </a:fld>
            <a:endParaRPr lang="en-US"/>
          </a:p>
        </p:txBody>
      </p:sp>
      <p:sp>
        <p:nvSpPr>
          <p:cNvPr id="7" name="Title 1">
            <a:extLst>
              <a:ext uri="{FF2B5EF4-FFF2-40B4-BE49-F238E27FC236}">
                <a16:creationId xmlns:a16="http://schemas.microsoft.com/office/drawing/2014/main" id="{58B52642-E6CD-4830-A112-73A719A9D760}"/>
              </a:ext>
            </a:extLst>
          </p:cNvPr>
          <p:cNvSpPr>
            <a:spLocks noGrp="1"/>
          </p:cNvSpPr>
          <p:nvPr>
            <p:ph type="title" hasCustomPrompt="1"/>
          </p:nvPr>
        </p:nvSpPr>
        <p:spPr>
          <a:xfrm>
            <a:off x="838200" y="36164"/>
            <a:ext cx="10515600" cy="971518"/>
          </a:xfrm>
        </p:spPr>
        <p:txBody>
          <a:bodyPr>
            <a:normAutofit/>
          </a:bodyPr>
          <a:lstStyle>
            <a:lvl1pPr>
              <a:defRPr sz="2000">
                <a:solidFill>
                  <a:schemeClr val="tx1">
                    <a:lumMod val="85000"/>
                    <a:lumOff val="15000"/>
                  </a:schemeClr>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3B86BBC0-EA5F-474B-8704-C3DE634B4BDD}"/>
              </a:ext>
            </a:extLst>
          </p:cNvPr>
          <p:cNvCxnSpPr/>
          <p:nvPr userDrawn="1"/>
        </p:nvCxnSpPr>
        <p:spPr>
          <a:xfrm>
            <a:off x="0" y="1024063"/>
            <a:ext cx="12192000" cy="0"/>
          </a:xfrm>
          <a:prstGeom prst="line">
            <a:avLst/>
          </a:prstGeom>
          <a:ln w="12700">
            <a:solidFill>
              <a:schemeClr val="bg1">
                <a:lumMod val="9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8408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4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19BB3B-EC82-F84E-820D-171D20B288CC}" type="datetimeFigureOut">
              <a:rPr lang="en-US" smtClean="0"/>
              <a:t>7/13/2022</a:t>
            </a:fld>
            <a:endParaRPr lang="en-US"/>
          </a:p>
        </p:txBody>
      </p:sp>
      <p:sp>
        <p:nvSpPr>
          <p:cNvPr id="4" name="Slide Number Placeholder 3"/>
          <p:cNvSpPr>
            <a:spLocks noGrp="1"/>
          </p:cNvSpPr>
          <p:nvPr>
            <p:ph type="sldNum" sz="quarter" idx="12"/>
          </p:nvPr>
        </p:nvSpPr>
        <p:spPr/>
        <p:txBody>
          <a:bodyPr/>
          <a:lstStyle/>
          <a:p>
            <a:fld id="{C1C43C85-A2B5-E94F-AA7E-7F4AB22855EE}" type="slidenum">
              <a:rPr lang="en-US" smtClean="0"/>
              <a:t>‹#›</a:t>
            </a:fld>
            <a:endParaRPr lang="en-US"/>
          </a:p>
        </p:txBody>
      </p:sp>
    </p:spTree>
    <p:extLst>
      <p:ext uri="{BB962C8B-B14F-4D97-AF65-F5344CB8AC3E}">
        <p14:creationId xmlns:p14="http://schemas.microsoft.com/office/powerpoint/2010/main" val="394776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2"/>
            <a:ext cx="3932237" cy="1181816"/>
          </a:xfrm>
          <a:solidFill>
            <a:schemeClr val="bg1">
              <a:lumMod val="50000"/>
            </a:schemeClr>
          </a:solidFill>
          <a:ln>
            <a:noFill/>
          </a:ln>
        </p:spPr>
        <p:txBody>
          <a:bodyPr lIns="274320" rIns="182880" anchor="ctr">
            <a:normAutofit/>
          </a:bodyPr>
          <a:lstStyle>
            <a:lvl1pPr>
              <a:defRPr sz="20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8" y="457201"/>
            <a:ext cx="6172200" cy="5403850"/>
          </a:xfrm>
        </p:spPr>
        <p:txBody>
          <a:bodyPr lIns="274320" tIns="182880">
            <a:normAutofit/>
          </a:bodyPr>
          <a:lstStyle>
            <a:lvl1pPr>
              <a:lnSpc>
                <a:spcPct val="100000"/>
              </a:lnSpc>
              <a:defRPr sz="1600"/>
            </a:lvl1pPr>
            <a:lvl2pPr>
              <a:lnSpc>
                <a:spcPct val="100000"/>
              </a:lnSpc>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4" name="Text Placeholder 3"/>
          <p:cNvSpPr>
            <a:spLocks noGrp="1"/>
          </p:cNvSpPr>
          <p:nvPr>
            <p:ph type="body" sz="half" idx="2"/>
          </p:nvPr>
        </p:nvSpPr>
        <p:spPr>
          <a:xfrm>
            <a:off x="839788" y="1639018"/>
            <a:ext cx="3932237" cy="4229970"/>
          </a:xfrm>
          <a:solidFill>
            <a:schemeClr val="bg1">
              <a:lumMod val="95000"/>
            </a:schemeClr>
          </a:solidFill>
          <a:ln>
            <a:noFill/>
          </a:ln>
        </p:spPr>
        <p:txBody>
          <a:bodyPr lIns="274320" tIns="274320" rIns="182880">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19BB3B-EC82-F84E-820D-171D20B288CC}" type="datetimeFigureOut">
              <a:rPr lang="en-US" smtClean="0"/>
              <a:t>7/13/2022</a:t>
            </a:fld>
            <a:endParaRPr lang="en-US"/>
          </a:p>
        </p:txBody>
      </p:sp>
      <p:sp>
        <p:nvSpPr>
          <p:cNvPr id="7" name="Slide Number Placeholder 6"/>
          <p:cNvSpPr>
            <a:spLocks noGrp="1"/>
          </p:cNvSpPr>
          <p:nvPr>
            <p:ph type="sldNum" sz="quarter" idx="12"/>
          </p:nvPr>
        </p:nvSpPr>
        <p:spPr/>
        <p:txBody>
          <a:bodyPr/>
          <a:lstStyle/>
          <a:p>
            <a:fld id="{C1C43C85-A2B5-E94F-AA7E-7F4AB22855EE}" type="slidenum">
              <a:rPr lang="en-US" smtClean="0"/>
              <a:t>‹#›</a:t>
            </a:fld>
            <a:endParaRPr lang="en-US"/>
          </a:p>
        </p:txBody>
      </p:sp>
    </p:spTree>
    <p:extLst>
      <p:ext uri="{BB962C8B-B14F-4D97-AF65-F5344CB8AC3E}">
        <p14:creationId xmlns:p14="http://schemas.microsoft.com/office/powerpoint/2010/main" val="93881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8" y="1374946"/>
            <a:ext cx="5157787" cy="644805"/>
          </a:xfrm>
          <a:solidFill>
            <a:schemeClr val="bg2">
              <a:lumMod val="25000"/>
            </a:schemeClr>
          </a:solidFill>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019751"/>
            <a:ext cx="5157787" cy="4018635"/>
          </a:xfrm>
        </p:spPr>
        <p:txBody>
          <a:bodyPr>
            <a:normAutofit/>
          </a:bodyPr>
          <a:lstStyle>
            <a:lvl1pPr>
              <a:lnSpc>
                <a:spcPct val="100000"/>
              </a:lnSpc>
              <a:defRPr sz="1400"/>
            </a:lvl1pPr>
            <a:lvl2pPr>
              <a:lnSpc>
                <a:spcPct val="100000"/>
              </a:lnSpc>
              <a:defRPr sz="14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5" name="Text Placeholder 4"/>
          <p:cNvSpPr>
            <a:spLocks noGrp="1"/>
          </p:cNvSpPr>
          <p:nvPr>
            <p:ph type="body" sz="quarter" idx="3" hasCustomPrompt="1"/>
          </p:nvPr>
        </p:nvSpPr>
        <p:spPr>
          <a:xfrm>
            <a:off x="6172200" y="1374946"/>
            <a:ext cx="5183188" cy="644805"/>
          </a:xfrm>
          <a:solidFill>
            <a:schemeClr val="bg2">
              <a:lumMod val="25000"/>
            </a:schemeClr>
          </a:solidFill>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19751"/>
            <a:ext cx="5183188" cy="4018635"/>
          </a:xfrm>
        </p:spPr>
        <p:txBody>
          <a:bodyPr>
            <a:normAutofit/>
          </a:bodyPr>
          <a:lstStyle>
            <a:lvl1pPr>
              <a:lnSpc>
                <a:spcPct val="100000"/>
              </a:lnSpc>
              <a:defRPr sz="1400"/>
            </a:lvl1pPr>
            <a:lvl2pPr>
              <a:lnSpc>
                <a:spcPct val="100000"/>
              </a:lnSpc>
              <a:defRPr sz="1400"/>
            </a:lvl2pPr>
            <a:lvl3pPr>
              <a:defRPr sz="1400"/>
            </a:lvl3pPr>
            <a:lvl4pPr>
              <a:defRPr sz="1400"/>
            </a:lvl4pPr>
            <a:lvl5pPr>
              <a:defRPr sz="1400"/>
            </a:lvl5pPr>
          </a:lstStyle>
          <a:p>
            <a:pPr lvl="0"/>
            <a:r>
              <a:rPr lang="en-US"/>
              <a:t>Click to edit Master text styles</a:t>
            </a:r>
          </a:p>
          <a:p>
            <a:pPr lvl="1"/>
            <a:r>
              <a:rPr lang="en-US"/>
              <a:t>Second level</a:t>
            </a:r>
          </a:p>
        </p:txBody>
      </p:sp>
      <p:sp>
        <p:nvSpPr>
          <p:cNvPr id="7" name="Date Placeholder 6"/>
          <p:cNvSpPr>
            <a:spLocks noGrp="1"/>
          </p:cNvSpPr>
          <p:nvPr>
            <p:ph type="dt" sz="half" idx="10"/>
          </p:nvPr>
        </p:nvSpPr>
        <p:spPr>
          <a:xfrm>
            <a:off x="838200" y="6344475"/>
            <a:ext cx="2743200" cy="365125"/>
          </a:xfrm>
        </p:spPr>
        <p:txBody>
          <a:bodyPr/>
          <a:lstStyle/>
          <a:p>
            <a:fld id="{7419BB3B-EC82-F84E-820D-171D20B288CC}" type="datetimeFigureOut">
              <a:rPr lang="en-US" smtClean="0"/>
              <a:t>7/13/2022</a:t>
            </a:fld>
            <a:endParaRPr lang="en-US"/>
          </a:p>
        </p:txBody>
      </p:sp>
      <p:sp>
        <p:nvSpPr>
          <p:cNvPr id="9" name="Slide Number Placeholder 8"/>
          <p:cNvSpPr>
            <a:spLocks noGrp="1"/>
          </p:cNvSpPr>
          <p:nvPr>
            <p:ph type="sldNum" sz="quarter" idx="12"/>
          </p:nvPr>
        </p:nvSpPr>
        <p:spPr>
          <a:xfrm>
            <a:off x="8610600" y="6344475"/>
            <a:ext cx="2743200" cy="365125"/>
          </a:xfrm>
        </p:spPr>
        <p:txBody>
          <a:bodyPr/>
          <a:lstStyle/>
          <a:p>
            <a:fld id="{C1C43C85-A2B5-E94F-AA7E-7F4AB22855EE}" type="slidenum">
              <a:rPr lang="en-US" smtClean="0"/>
              <a:t>‹#›</a:t>
            </a:fld>
            <a:endParaRPr lang="en-US"/>
          </a:p>
        </p:txBody>
      </p:sp>
      <p:sp>
        <p:nvSpPr>
          <p:cNvPr id="11" name="Title 1">
            <a:extLst>
              <a:ext uri="{FF2B5EF4-FFF2-40B4-BE49-F238E27FC236}">
                <a16:creationId xmlns:a16="http://schemas.microsoft.com/office/drawing/2014/main" id="{57D2F4A2-A7CB-B14E-ACEB-C4D9419C7B35}"/>
              </a:ext>
            </a:extLst>
          </p:cNvPr>
          <p:cNvSpPr>
            <a:spLocks noGrp="1"/>
          </p:cNvSpPr>
          <p:nvPr>
            <p:ph type="title" hasCustomPrompt="1"/>
          </p:nvPr>
        </p:nvSpPr>
        <p:spPr>
          <a:xfrm>
            <a:off x="838200" y="36164"/>
            <a:ext cx="10515600" cy="971518"/>
          </a:xfrm>
        </p:spPr>
        <p:txBody>
          <a:bodyPr>
            <a:normAutofit/>
          </a:bodyPr>
          <a:lstStyle>
            <a:lvl1pPr>
              <a:defRPr sz="2000">
                <a:solidFill>
                  <a:schemeClr val="tx1">
                    <a:lumMod val="85000"/>
                    <a:lumOff val="15000"/>
                  </a:schemeClr>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862F64B6-169D-6040-A5C9-E4A938B7CDA1}"/>
              </a:ext>
            </a:extLst>
          </p:cNvPr>
          <p:cNvCxnSpPr/>
          <p:nvPr userDrawn="1"/>
        </p:nvCxnSpPr>
        <p:spPr>
          <a:xfrm>
            <a:off x="0" y="1028700"/>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647EE87-A910-DB4F-9EF6-0962FFCFC6E7}"/>
              </a:ext>
            </a:extLst>
          </p:cNvPr>
          <p:cNvCxnSpPr/>
          <p:nvPr userDrawn="1"/>
        </p:nvCxnSpPr>
        <p:spPr>
          <a:xfrm>
            <a:off x="0" y="1058438"/>
            <a:ext cx="12192000" cy="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4228570-8EDC-E74F-B7DD-95CA4AD0366D}"/>
              </a:ext>
            </a:extLst>
          </p:cNvPr>
          <p:cNvCxnSpPr/>
          <p:nvPr userDrawn="1"/>
        </p:nvCxnSpPr>
        <p:spPr>
          <a:xfrm>
            <a:off x="-607" y="1081354"/>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3071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19BB3B-EC82-F84E-820D-171D20B288CC}" type="datetimeFigureOut">
              <a:rPr lang="en-US" smtClean="0"/>
              <a:t>7/13/2022</a:t>
            </a:fld>
            <a:endParaRPr lang="en-US"/>
          </a:p>
        </p:txBody>
      </p:sp>
      <p:sp>
        <p:nvSpPr>
          <p:cNvPr id="5" name="Slide Number Placeholder 4"/>
          <p:cNvSpPr>
            <a:spLocks noGrp="1"/>
          </p:cNvSpPr>
          <p:nvPr>
            <p:ph type="sldNum" sz="quarter" idx="12"/>
          </p:nvPr>
        </p:nvSpPr>
        <p:spPr/>
        <p:txBody>
          <a:bodyPr/>
          <a:lstStyle/>
          <a:p>
            <a:fld id="{C1C43C85-A2B5-E94F-AA7E-7F4AB22855EE}" type="slidenum">
              <a:rPr lang="en-US" smtClean="0"/>
              <a:t>‹#›</a:t>
            </a:fld>
            <a:endParaRPr lang="en-US"/>
          </a:p>
        </p:txBody>
      </p:sp>
      <p:sp>
        <p:nvSpPr>
          <p:cNvPr id="7" name="Title 1">
            <a:extLst>
              <a:ext uri="{FF2B5EF4-FFF2-40B4-BE49-F238E27FC236}">
                <a16:creationId xmlns:a16="http://schemas.microsoft.com/office/drawing/2014/main" id="{58B52642-E6CD-4830-A112-73A719A9D760}"/>
              </a:ext>
            </a:extLst>
          </p:cNvPr>
          <p:cNvSpPr>
            <a:spLocks noGrp="1"/>
          </p:cNvSpPr>
          <p:nvPr>
            <p:ph type="title" hasCustomPrompt="1"/>
          </p:nvPr>
        </p:nvSpPr>
        <p:spPr>
          <a:xfrm>
            <a:off x="838200" y="36164"/>
            <a:ext cx="10515600" cy="971518"/>
          </a:xfrm>
        </p:spPr>
        <p:txBody>
          <a:bodyPr>
            <a:normAutofit/>
          </a:bodyPr>
          <a:lstStyle>
            <a:lvl1pPr>
              <a:defRPr sz="2000">
                <a:solidFill>
                  <a:schemeClr val="tx1">
                    <a:lumMod val="85000"/>
                    <a:lumOff val="15000"/>
                  </a:schemeClr>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4828C17C-ACC3-A544-B66E-0D92ABA0C662}"/>
              </a:ext>
            </a:extLst>
          </p:cNvPr>
          <p:cNvCxnSpPr/>
          <p:nvPr userDrawn="1"/>
        </p:nvCxnSpPr>
        <p:spPr>
          <a:xfrm>
            <a:off x="0" y="1028700"/>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DAE13DA-0FE5-E14F-B359-F8D1CEDBC92D}"/>
              </a:ext>
            </a:extLst>
          </p:cNvPr>
          <p:cNvCxnSpPr/>
          <p:nvPr userDrawn="1"/>
        </p:nvCxnSpPr>
        <p:spPr>
          <a:xfrm>
            <a:off x="0" y="1058438"/>
            <a:ext cx="12192000" cy="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B38BD93C-5C56-9144-BD23-BB81E6D58AC0}"/>
              </a:ext>
            </a:extLst>
          </p:cNvPr>
          <p:cNvCxnSpPr/>
          <p:nvPr userDrawn="1"/>
        </p:nvCxnSpPr>
        <p:spPr>
          <a:xfrm>
            <a:off x="-607" y="1081354"/>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7750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19BB3B-EC82-F84E-820D-171D20B288CC}" type="datetimeFigureOut">
              <a:rPr lang="en-US" smtClean="0"/>
              <a:t>7/13/2022</a:t>
            </a:fld>
            <a:endParaRPr lang="en-US"/>
          </a:p>
        </p:txBody>
      </p:sp>
      <p:sp>
        <p:nvSpPr>
          <p:cNvPr id="4" name="Slide Number Placeholder 3"/>
          <p:cNvSpPr>
            <a:spLocks noGrp="1"/>
          </p:cNvSpPr>
          <p:nvPr>
            <p:ph type="sldNum" sz="quarter" idx="12"/>
          </p:nvPr>
        </p:nvSpPr>
        <p:spPr/>
        <p:txBody>
          <a:bodyPr/>
          <a:lstStyle/>
          <a:p>
            <a:fld id="{C1C43C85-A2B5-E94F-AA7E-7F4AB22855EE}" type="slidenum">
              <a:rPr lang="en-US" smtClean="0"/>
              <a:t>‹#›</a:t>
            </a:fld>
            <a:endParaRPr lang="en-US"/>
          </a:p>
        </p:txBody>
      </p:sp>
    </p:spTree>
    <p:extLst>
      <p:ext uri="{BB962C8B-B14F-4D97-AF65-F5344CB8AC3E}">
        <p14:creationId xmlns:p14="http://schemas.microsoft.com/office/powerpoint/2010/main" val="149606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normAutofit/>
          </a:bodyPr>
          <a:lstStyle>
            <a:lvl1pPr algn="ctr">
              <a:defRPr sz="24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19BB3B-EC82-F84E-820D-171D20B288CC}" type="datetimeFigureOut">
              <a:rPr lang="en-US" smtClean="0"/>
              <a:t>7/13/2022</a:t>
            </a:fld>
            <a:endParaRPr lang="en-US"/>
          </a:p>
        </p:txBody>
      </p:sp>
      <p:sp>
        <p:nvSpPr>
          <p:cNvPr id="6" name="Slide Number Placeholder 5"/>
          <p:cNvSpPr>
            <a:spLocks noGrp="1"/>
          </p:cNvSpPr>
          <p:nvPr>
            <p:ph type="sldNum" sz="quarter" idx="12"/>
          </p:nvPr>
        </p:nvSpPr>
        <p:spPr/>
        <p:txBody>
          <a:bodyPr/>
          <a:lstStyle/>
          <a:p>
            <a:fld id="{C1C43C85-A2B5-E94F-AA7E-7F4AB22855EE}" type="slidenum">
              <a:rPr lang="en-US" smtClean="0"/>
              <a:t>‹#›</a:t>
            </a:fld>
            <a:endParaRPr lang="en-US"/>
          </a:p>
        </p:txBody>
      </p:sp>
      <p:cxnSp>
        <p:nvCxnSpPr>
          <p:cNvPr id="9" name="Straight Connector 8"/>
          <p:cNvCxnSpPr/>
          <p:nvPr userDrawn="1"/>
        </p:nvCxnSpPr>
        <p:spPr>
          <a:xfrm>
            <a:off x="4270664" y="3551527"/>
            <a:ext cx="3657600"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0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9589" y="93316"/>
            <a:ext cx="10515600" cy="623808"/>
          </a:xfrm>
        </p:spPr>
        <p:txBody>
          <a:bodyPr>
            <a:normAutofit/>
          </a:bodyPr>
          <a:lstStyle>
            <a:lvl1pPr>
              <a:lnSpc>
                <a:spcPct val="100000"/>
              </a:lnSpc>
              <a:defRPr sz="2000">
                <a:solidFill>
                  <a:schemeClr val="tx1">
                    <a:lumMod val="85000"/>
                    <a:lumOff val="15000"/>
                  </a:schemeClr>
                </a:solidFill>
              </a:defRPr>
            </a:lvl1pPr>
          </a:lstStyle>
          <a:p>
            <a:r>
              <a:rPr lang="en-US"/>
              <a:t>CLICK TO EDIT MASTER TITLE STYLE</a:t>
            </a:r>
          </a:p>
        </p:txBody>
      </p:sp>
      <p:sp>
        <p:nvSpPr>
          <p:cNvPr id="3" name="Content Placeholder 2"/>
          <p:cNvSpPr>
            <a:spLocks noGrp="1"/>
          </p:cNvSpPr>
          <p:nvPr>
            <p:ph idx="1"/>
          </p:nvPr>
        </p:nvSpPr>
        <p:spPr>
          <a:xfrm>
            <a:off x="838200" y="1371601"/>
            <a:ext cx="10515600" cy="4800600"/>
          </a:xfrm>
        </p:spPr>
        <p:txBody>
          <a:bodyPr>
            <a:normAutofit/>
          </a:bodyPr>
          <a:lstStyle>
            <a:lvl1pPr>
              <a:lnSpc>
                <a:spcPct val="100000"/>
              </a:lnSpc>
              <a:buClr>
                <a:srgbClr val="FF6600"/>
              </a:buClr>
              <a:defRPr sz="1400"/>
            </a:lvl1pPr>
            <a:lvl2pPr marL="515938" indent="-279400">
              <a:lnSpc>
                <a:spcPct val="100000"/>
              </a:lnSpc>
              <a:buClr>
                <a:srgbClr val="FF6600"/>
              </a:buClr>
              <a:buFont typeface="Courier New" charset="0"/>
              <a:buChar char="o"/>
              <a:tabLst/>
              <a:defRPr sz="1400"/>
            </a:lvl2pPr>
            <a:lvl3pPr>
              <a:defRPr sz="1600"/>
            </a:lvl3pPr>
            <a:lvl4pPr>
              <a:defRPr sz="1600"/>
            </a:lvl4pPr>
            <a:lvl5pPr>
              <a:defRPr sz="1600"/>
            </a:lvl5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sz="1000"/>
            </a:lvl1pPr>
          </a:lstStyle>
          <a:p>
            <a:fld id="{7419BB3B-EC82-F84E-820D-171D20B288CC}" type="datetimeFigureOut">
              <a:rPr lang="en-US" smtClean="0"/>
              <a:pPr/>
              <a:t>7/13/2022</a:t>
            </a:fld>
            <a:endParaRPr lang="en-US" sz="1000"/>
          </a:p>
        </p:txBody>
      </p:sp>
      <p:sp>
        <p:nvSpPr>
          <p:cNvPr id="6" name="Slide Number Placeholder 5"/>
          <p:cNvSpPr>
            <a:spLocks noGrp="1"/>
          </p:cNvSpPr>
          <p:nvPr>
            <p:ph type="sldNum" sz="quarter" idx="12"/>
          </p:nvPr>
        </p:nvSpPr>
        <p:spPr/>
        <p:txBody>
          <a:bodyPr/>
          <a:lstStyle>
            <a:lvl1pPr>
              <a:defRPr sz="1000"/>
            </a:lvl1pPr>
          </a:lstStyle>
          <a:p>
            <a:fld id="{C1C43C85-A2B5-E94F-AA7E-7F4AB22855EE}" type="slidenum">
              <a:rPr lang="en-US" smtClean="0"/>
              <a:pPr/>
              <a:t>‹#›</a:t>
            </a:fld>
            <a:endParaRPr lang="en-US" sz="1000"/>
          </a:p>
        </p:txBody>
      </p:sp>
      <p:cxnSp>
        <p:nvCxnSpPr>
          <p:cNvPr id="8" name="Straight Connector 7">
            <a:extLst>
              <a:ext uri="{FF2B5EF4-FFF2-40B4-BE49-F238E27FC236}">
                <a16:creationId xmlns:a16="http://schemas.microsoft.com/office/drawing/2014/main" id="{A4B2D78D-577F-9D41-A4E0-E21D781391BB}"/>
              </a:ext>
            </a:extLst>
          </p:cNvPr>
          <p:cNvCxnSpPr/>
          <p:nvPr userDrawn="1"/>
        </p:nvCxnSpPr>
        <p:spPr>
          <a:xfrm>
            <a:off x="0" y="814383"/>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53C0E4C-F7CF-F842-88B6-3880A3C44BC5}"/>
              </a:ext>
            </a:extLst>
          </p:cNvPr>
          <p:cNvCxnSpPr/>
          <p:nvPr userDrawn="1"/>
        </p:nvCxnSpPr>
        <p:spPr>
          <a:xfrm>
            <a:off x="0" y="844121"/>
            <a:ext cx="12192000" cy="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AE0DAB5-4500-F049-AA5A-C35460F77053}"/>
              </a:ext>
            </a:extLst>
          </p:cNvPr>
          <p:cNvCxnSpPr/>
          <p:nvPr userDrawn="1"/>
        </p:nvCxnSpPr>
        <p:spPr>
          <a:xfrm>
            <a:off x="-607" y="867037"/>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389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pos="528">
          <p15:clr>
            <a:srgbClr val="FBAE40"/>
          </p15:clr>
        </p15:guide>
        <p15:guide id="3" orient="horz" pos="5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85541"/>
            <a:ext cx="5181600" cy="4686300"/>
          </a:xfrm>
        </p:spPr>
        <p:txBody>
          <a:bodyPr/>
          <a:lstStyle>
            <a:lvl1pPr>
              <a:lnSpc>
                <a:spcPct val="100000"/>
              </a:lnSpc>
              <a:defRPr/>
            </a:lvl1pPr>
            <a:lvl2pPr>
              <a:lnSpc>
                <a:spcPct val="100000"/>
              </a:lnSpc>
              <a:defRPr/>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72200" y="1385541"/>
            <a:ext cx="5181600" cy="4686300"/>
          </a:xfrm>
        </p:spPr>
        <p:txBody>
          <a:bodyPr/>
          <a:lstStyle>
            <a:lvl1pPr>
              <a:lnSpc>
                <a:spcPct val="100000"/>
              </a:lnSpc>
              <a:defRPr/>
            </a:lvl1pPr>
            <a:lvl2pPr>
              <a:lnSpc>
                <a:spcPct val="100000"/>
              </a:lnSpc>
              <a:defRPr/>
            </a:lvl2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7419BB3B-EC82-F84E-820D-171D20B288CC}" type="datetimeFigureOut">
              <a:rPr lang="en-US" smtClean="0"/>
              <a:t>7/13/2022</a:t>
            </a:fld>
            <a:endParaRPr lang="en-US"/>
          </a:p>
        </p:txBody>
      </p:sp>
      <p:sp>
        <p:nvSpPr>
          <p:cNvPr id="7" name="Slide Number Placeholder 6"/>
          <p:cNvSpPr>
            <a:spLocks noGrp="1"/>
          </p:cNvSpPr>
          <p:nvPr>
            <p:ph type="sldNum" sz="quarter" idx="12"/>
          </p:nvPr>
        </p:nvSpPr>
        <p:spPr/>
        <p:txBody>
          <a:bodyPr/>
          <a:lstStyle/>
          <a:p>
            <a:fld id="{C1C43C85-A2B5-E94F-AA7E-7F4AB22855EE}" type="slidenum">
              <a:rPr lang="en-US" smtClean="0"/>
              <a:t>‹#›</a:t>
            </a:fld>
            <a:endParaRPr lang="en-US"/>
          </a:p>
        </p:txBody>
      </p:sp>
      <p:sp>
        <p:nvSpPr>
          <p:cNvPr id="9" name="Title 1">
            <a:extLst>
              <a:ext uri="{FF2B5EF4-FFF2-40B4-BE49-F238E27FC236}">
                <a16:creationId xmlns:a16="http://schemas.microsoft.com/office/drawing/2014/main" id="{AA752206-DC93-B945-8E8F-D0BAB478C90C}"/>
              </a:ext>
            </a:extLst>
          </p:cNvPr>
          <p:cNvSpPr>
            <a:spLocks noGrp="1"/>
          </p:cNvSpPr>
          <p:nvPr>
            <p:ph type="title" hasCustomPrompt="1"/>
          </p:nvPr>
        </p:nvSpPr>
        <p:spPr>
          <a:xfrm>
            <a:off x="581019" y="93316"/>
            <a:ext cx="10515600" cy="621061"/>
          </a:xfrm>
        </p:spPr>
        <p:txBody>
          <a:bodyPr>
            <a:normAutofit/>
          </a:bodyPr>
          <a:lstStyle>
            <a:lvl1pPr>
              <a:defRPr sz="2000">
                <a:solidFill>
                  <a:schemeClr val="tx1">
                    <a:lumMod val="85000"/>
                    <a:lumOff val="15000"/>
                  </a:schemeClr>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36632D43-D26A-4943-8C45-93793D16C0DE}"/>
              </a:ext>
            </a:extLst>
          </p:cNvPr>
          <p:cNvCxnSpPr/>
          <p:nvPr userDrawn="1"/>
        </p:nvCxnSpPr>
        <p:spPr>
          <a:xfrm>
            <a:off x="0" y="800095"/>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AEC77A7-03B5-6243-BDBC-48979BD3AFAF}"/>
              </a:ext>
            </a:extLst>
          </p:cNvPr>
          <p:cNvCxnSpPr/>
          <p:nvPr userDrawn="1"/>
        </p:nvCxnSpPr>
        <p:spPr>
          <a:xfrm>
            <a:off x="0" y="829833"/>
            <a:ext cx="12192000" cy="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46D16F1-1B8A-2E42-9686-AE5C72A1EA7B}"/>
              </a:ext>
            </a:extLst>
          </p:cNvPr>
          <p:cNvCxnSpPr/>
          <p:nvPr userDrawn="1"/>
        </p:nvCxnSpPr>
        <p:spPr>
          <a:xfrm>
            <a:off x="-607" y="852749"/>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635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4.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99751"/>
            <a:ext cx="10515600" cy="9284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252728"/>
            <a:ext cx="10515600" cy="49242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b="0" i="0">
                <a:solidFill>
                  <a:schemeClr val="tx1">
                    <a:tint val="75000"/>
                  </a:schemeClr>
                </a:solidFill>
                <a:latin typeface="Helvetica Light" charset="0"/>
                <a:ea typeface="Helvetica Light" charset="0"/>
                <a:cs typeface="Helvetica Light" charset="0"/>
              </a:defRPr>
            </a:lvl1pPr>
          </a:lstStyle>
          <a:p>
            <a:fld id="{7419BB3B-EC82-F84E-820D-171D20B288CC}" type="datetimeFigureOut">
              <a:rPr lang="en-US" smtClean="0"/>
              <a:pPr/>
              <a:t>7/13/2022</a:t>
            </a:fld>
            <a:endParaRPr lang="en-US" sz="100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0" i="0">
                <a:solidFill>
                  <a:schemeClr val="tx1">
                    <a:tint val="75000"/>
                  </a:schemeClr>
                </a:solidFill>
                <a:latin typeface="Helvetica Light" charset="0"/>
                <a:ea typeface="Helvetica Light" charset="0"/>
                <a:cs typeface="Helvetica Light" charset="0"/>
              </a:defRPr>
            </a:lvl1pPr>
          </a:lstStyle>
          <a:p>
            <a:fld id="{C1C43C85-A2B5-E94F-AA7E-7F4AB22855EE}" type="slidenum">
              <a:rPr lang="en-US" smtClean="0"/>
              <a:pPr/>
              <a:t>‹#›</a:t>
            </a:fld>
            <a:endParaRPr lang="en-US" sz="1000"/>
          </a:p>
        </p:txBody>
      </p:sp>
      <p:pic>
        <p:nvPicPr>
          <p:cNvPr id="8" name="Picture 7" descr="A picture containing drawing&#10;&#10;Description automatically generated">
            <a:extLst>
              <a:ext uri="{FF2B5EF4-FFF2-40B4-BE49-F238E27FC236}">
                <a16:creationId xmlns:a16="http://schemas.microsoft.com/office/drawing/2014/main" id="{2E8B7CB9-9A3C-4D21-ACA4-6A6F1398693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986528" y="6388493"/>
            <a:ext cx="2241212" cy="319062"/>
          </a:xfrm>
          <a:prstGeom prst="rect">
            <a:avLst/>
          </a:prstGeom>
        </p:spPr>
      </p:pic>
    </p:spTree>
    <p:extLst>
      <p:ext uri="{BB962C8B-B14F-4D97-AF65-F5344CB8AC3E}">
        <p14:creationId xmlns:p14="http://schemas.microsoft.com/office/powerpoint/2010/main" val="89181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2000" b="0" i="0" kern="1200">
          <a:solidFill>
            <a:schemeClr val="tx1"/>
          </a:solidFill>
          <a:latin typeface="Helvetica Light" charset="0"/>
          <a:ea typeface="Helvetica Light" charset="0"/>
          <a:cs typeface="Helvetica Light" charset="0"/>
        </a:defRPr>
      </a:lvl1pPr>
    </p:titleStyle>
    <p:bodyStyle>
      <a:lvl1pPr marL="228600" indent="-228600" algn="l" defTabSz="914400" rtl="0" eaLnBrk="1" latinLnBrk="0" hangingPunct="1">
        <a:lnSpc>
          <a:spcPct val="90000"/>
        </a:lnSpc>
        <a:spcBef>
          <a:spcPts val="1000"/>
        </a:spcBef>
        <a:buClr>
          <a:srgbClr val="FF6600"/>
        </a:buClr>
        <a:buFont typeface="Arial"/>
        <a:buChar char="•"/>
        <a:defRPr sz="1400" b="0" i="0" kern="1200">
          <a:solidFill>
            <a:schemeClr val="tx1"/>
          </a:solidFill>
          <a:latin typeface="Helvetica Light" charset="0"/>
          <a:ea typeface="Helvetica Light" charset="0"/>
          <a:cs typeface="Helvetica Light" charset="0"/>
        </a:defRPr>
      </a:lvl1pPr>
      <a:lvl2pPr marL="515938" indent="-279400" algn="l" defTabSz="914400" rtl="0" eaLnBrk="1" latinLnBrk="0" hangingPunct="1">
        <a:lnSpc>
          <a:spcPct val="90000"/>
        </a:lnSpc>
        <a:spcBef>
          <a:spcPts val="500"/>
        </a:spcBef>
        <a:buClr>
          <a:srgbClr val="FF6600"/>
        </a:buClr>
        <a:buFont typeface="Courier New" charset="0"/>
        <a:buChar char="o"/>
        <a:tabLst/>
        <a:defRPr sz="1400" b="0" i="0" kern="1200">
          <a:solidFill>
            <a:schemeClr val="tx1"/>
          </a:solidFill>
          <a:latin typeface="Helvetica Light" charset="0"/>
          <a:ea typeface="Helvetica Light" charset="0"/>
          <a:cs typeface="Helvetica Light"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3pPr>
      <a:lvl4pPr marL="16002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4pPr>
      <a:lvl5pPr marL="20574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99751"/>
            <a:ext cx="10515600" cy="9284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252728"/>
            <a:ext cx="10515600" cy="49242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b="0" i="0">
                <a:solidFill>
                  <a:schemeClr val="tx1">
                    <a:tint val="75000"/>
                  </a:schemeClr>
                </a:solidFill>
                <a:latin typeface="Helvetica Light" charset="0"/>
                <a:ea typeface="Helvetica Light" charset="0"/>
                <a:cs typeface="Helvetica Light" charset="0"/>
              </a:defRPr>
            </a:lvl1pPr>
          </a:lstStyle>
          <a:p>
            <a:fld id="{7419BB3B-EC82-F84E-820D-171D20B288CC}" type="datetimeFigureOut">
              <a:rPr lang="en-US" smtClean="0"/>
              <a:pPr/>
              <a:t>7/13/2022</a:t>
            </a:fld>
            <a:endParaRPr lang="en-US" sz="100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0" i="0">
                <a:solidFill>
                  <a:schemeClr val="tx1">
                    <a:tint val="75000"/>
                  </a:schemeClr>
                </a:solidFill>
                <a:latin typeface="Helvetica Light" charset="0"/>
                <a:ea typeface="Helvetica Light" charset="0"/>
                <a:cs typeface="Helvetica Light" charset="0"/>
              </a:defRPr>
            </a:lvl1pPr>
          </a:lstStyle>
          <a:p>
            <a:fld id="{C1C43C85-A2B5-E94F-AA7E-7F4AB22855EE}" type="slidenum">
              <a:rPr lang="en-US" smtClean="0"/>
              <a:pPr/>
              <a:t>‹#›</a:t>
            </a:fld>
            <a:endParaRPr lang="en-US" sz="1000"/>
          </a:p>
        </p:txBody>
      </p:sp>
      <p:pic>
        <p:nvPicPr>
          <p:cNvPr id="8" name="Picture 7" descr="A picture containing drawing&#10;&#10;Description automatically generated">
            <a:extLst>
              <a:ext uri="{FF2B5EF4-FFF2-40B4-BE49-F238E27FC236}">
                <a16:creationId xmlns:a16="http://schemas.microsoft.com/office/drawing/2014/main" id="{2E8B7CB9-9A3C-4D21-ACA4-6A6F1398693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986528" y="6388493"/>
            <a:ext cx="2241212" cy="319062"/>
          </a:xfrm>
          <a:prstGeom prst="rect">
            <a:avLst/>
          </a:prstGeom>
        </p:spPr>
      </p:pic>
    </p:spTree>
    <p:extLst>
      <p:ext uri="{BB962C8B-B14F-4D97-AF65-F5344CB8AC3E}">
        <p14:creationId xmlns:p14="http://schemas.microsoft.com/office/powerpoint/2010/main" val="87928062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2000" b="0" i="0" kern="1200">
          <a:solidFill>
            <a:schemeClr val="tx1"/>
          </a:solidFill>
          <a:latin typeface="Helvetica Light" charset="0"/>
          <a:ea typeface="Helvetica Light" charset="0"/>
          <a:cs typeface="Helvetica Light" charset="0"/>
        </a:defRPr>
      </a:lvl1pPr>
    </p:titleStyle>
    <p:bodyStyle>
      <a:lvl1pPr marL="228600" indent="-228600" algn="l" defTabSz="914400" rtl="0" eaLnBrk="1" latinLnBrk="0" hangingPunct="1">
        <a:lnSpc>
          <a:spcPct val="90000"/>
        </a:lnSpc>
        <a:spcBef>
          <a:spcPts val="1000"/>
        </a:spcBef>
        <a:buClr>
          <a:srgbClr val="FF6600"/>
        </a:buClr>
        <a:buFont typeface="Arial"/>
        <a:buChar char="•"/>
        <a:defRPr sz="1400" b="0" i="0" kern="1200">
          <a:solidFill>
            <a:schemeClr val="tx1"/>
          </a:solidFill>
          <a:latin typeface="Helvetica Light" charset="0"/>
          <a:ea typeface="Helvetica Light" charset="0"/>
          <a:cs typeface="Helvetica Light" charset="0"/>
        </a:defRPr>
      </a:lvl1pPr>
      <a:lvl2pPr marL="515938" indent="-279400" algn="l" defTabSz="914400" rtl="0" eaLnBrk="1" latinLnBrk="0" hangingPunct="1">
        <a:lnSpc>
          <a:spcPct val="90000"/>
        </a:lnSpc>
        <a:spcBef>
          <a:spcPts val="500"/>
        </a:spcBef>
        <a:buClr>
          <a:srgbClr val="FF6600"/>
        </a:buClr>
        <a:buFont typeface="Courier New" charset="0"/>
        <a:buChar char="o"/>
        <a:tabLst/>
        <a:defRPr sz="1400" b="0" i="0" kern="1200">
          <a:solidFill>
            <a:schemeClr val="tx1"/>
          </a:solidFill>
          <a:latin typeface="Helvetica Light" charset="0"/>
          <a:ea typeface="Helvetica Light" charset="0"/>
          <a:cs typeface="Helvetica Light"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3pPr>
      <a:lvl4pPr marL="16002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4pPr>
      <a:lvl5pPr marL="20574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99751"/>
            <a:ext cx="10515600" cy="9284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252728"/>
            <a:ext cx="10515600" cy="49242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b="0" i="0">
                <a:solidFill>
                  <a:schemeClr val="tx1">
                    <a:tint val="75000"/>
                  </a:schemeClr>
                </a:solidFill>
                <a:latin typeface="Helvetica Light" charset="0"/>
                <a:ea typeface="Helvetica Light" charset="0"/>
                <a:cs typeface="Helvetica Light"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419BB3B-EC82-F84E-820D-171D20B288CC}" type="datetimeFigureOut">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7/13/2022</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0" i="0">
                <a:solidFill>
                  <a:schemeClr val="tx1">
                    <a:tint val="75000"/>
                  </a:schemeClr>
                </a:solidFill>
                <a:latin typeface="Helvetica Light" charset="0"/>
                <a:ea typeface="Helvetica Light" charset="0"/>
                <a:cs typeface="Helvetica Light"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C43C85-A2B5-E94F-AA7E-7F4AB22855EE}" type="slidenum">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pic>
        <p:nvPicPr>
          <p:cNvPr id="8" name="Picture 7" descr="A picture containing drawing&#10;&#10;Description automatically generated">
            <a:extLst>
              <a:ext uri="{FF2B5EF4-FFF2-40B4-BE49-F238E27FC236}">
                <a16:creationId xmlns:a16="http://schemas.microsoft.com/office/drawing/2014/main" id="{2E8B7CB9-9A3C-4D21-ACA4-6A6F1398693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986528" y="6388493"/>
            <a:ext cx="2241212" cy="319062"/>
          </a:xfrm>
          <a:prstGeom prst="rect">
            <a:avLst/>
          </a:prstGeom>
        </p:spPr>
      </p:pic>
    </p:spTree>
    <p:extLst>
      <p:ext uri="{BB962C8B-B14F-4D97-AF65-F5344CB8AC3E}">
        <p14:creationId xmlns:p14="http://schemas.microsoft.com/office/powerpoint/2010/main" val="276484144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2000" b="0" i="0" kern="1200">
          <a:solidFill>
            <a:schemeClr val="tx1"/>
          </a:solidFill>
          <a:latin typeface="Helvetica Light" charset="0"/>
          <a:ea typeface="Helvetica Light" charset="0"/>
          <a:cs typeface="Helvetica Light" charset="0"/>
        </a:defRPr>
      </a:lvl1pPr>
    </p:titleStyle>
    <p:bodyStyle>
      <a:lvl1pPr marL="228600" indent="-228600" algn="l" defTabSz="914400" rtl="0" eaLnBrk="1" latinLnBrk="0" hangingPunct="1">
        <a:lnSpc>
          <a:spcPct val="90000"/>
        </a:lnSpc>
        <a:spcBef>
          <a:spcPts val="1000"/>
        </a:spcBef>
        <a:buClr>
          <a:srgbClr val="FF6600"/>
        </a:buClr>
        <a:buFont typeface="Arial"/>
        <a:buChar char="•"/>
        <a:defRPr sz="1400" b="0" i="0" kern="1200">
          <a:solidFill>
            <a:schemeClr val="tx1"/>
          </a:solidFill>
          <a:latin typeface="Helvetica Light" charset="0"/>
          <a:ea typeface="Helvetica Light" charset="0"/>
          <a:cs typeface="Helvetica Light" charset="0"/>
        </a:defRPr>
      </a:lvl1pPr>
      <a:lvl2pPr marL="515938" indent="-279400" algn="l" defTabSz="914400" rtl="0" eaLnBrk="1" latinLnBrk="0" hangingPunct="1">
        <a:lnSpc>
          <a:spcPct val="90000"/>
        </a:lnSpc>
        <a:spcBef>
          <a:spcPts val="500"/>
        </a:spcBef>
        <a:buClr>
          <a:srgbClr val="FF6600"/>
        </a:buClr>
        <a:buFont typeface="Courier New" charset="0"/>
        <a:buChar char="o"/>
        <a:tabLst/>
        <a:defRPr sz="1400" b="0" i="0" kern="1200">
          <a:solidFill>
            <a:schemeClr val="tx1"/>
          </a:solidFill>
          <a:latin typeface="Helvetica Light" charset="0"/>
          <a:ea typeface="Helvetica Light" charset="0"/>
          <a:cs typeface="Helvetica Light"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3pPr>
      <a:lvl4pPr marL="16002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4pPr>
      <a:lvl5pPr marL="20574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99751"/>
            <a:ext cx="10515600" cy="9284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252728"/>
            <a:ext cx="10515600" cy="49242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b="0" i="0">
                <a:solidFill>
                  <a:schemeClr val="tx1">
                    <a:tint val="75000"/>
                  </a:schemeClr>
                </a:solidFill>
                <a:latin typeface="Helvetica Light" charset="0"/>
                <a:ea typeface="Helvetica Light" charset="0"/>
                <a:cs typeface="Helvetica Light"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419BB3B-EC82-F84E-820D-171D20B288CC}" type="datetimeFigureOut">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7/13/2022</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0" i="0">
                <a:solidFill>
                  <a:schemeClr val="tx1">
                    <a:tint val="75000"/>
                  </a:schemeClr>
                </a:solidFill>
                <a:latin typeface="Helvetica Light" charset="0"/>
                <a:ea typeface="Helvetica Light" charset="0"/>
                <a:cs typeface="Helvetica Light"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C43C85-A2B5-E94F-AA7E-7F4AB22855EE}" type="slidenum">
              <a:rPr kumimoji="0" lang="en-US" sz="1000" b="0" i="0" u="none" strike="noStrike" kern="1200" cap="none" spc="0" normalizeH="0" baseline="0" noProof="0" smtClean="0">
                <a:ln>
                  <a:noFill/>
                </a:ln>
                <a:solidFill>
                  <a:prstClr val="black">
                    <a:tint val="75000"/>
                  </a:prstClr>
                </a:solidFill>
                <a:effectLst/>
                <a:uLnTx/>
                <a:uFillTx/>
                <a:latin typeface="Helvetica 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Helvetica Light" charset="0"/>
            </a:endParaRPr>
          </a:p>
        </p:txBody>
      </p:sp>
      <p:pic>
        <p:nvPicPr>
          <p:cNvPr id="8" name="Picture 7" descr="A picture containing drawing&#10;&#10;Description automatically generated">
            <a:extLst>
              <a:ext uri="{FF2B5EF4-FFF2-40B4-BE49-F238E27FC236}">
                <a16:creationId xmlns:a16="http://schemas.microsoft.com/office/drawing/2014/main" id="{2E8B7CB9-9A3C-4D21-ACA4-6A6F13986939}"/>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986528" y="6388493"/>
            <a:ext cx="2241212" cy="319062"/>
          </a:xfrm>
          <a:prstGeom prst="rect">
            <a:avLst/>
          </a:prstGeom>
        </p:spPr>
      </p:pic>
    </p:spTree>
    <p:extLst>
      <p:ext uri="{BB962C8B-B14F-4D97-AF65-F5344CB8AC3E}">
        <p14:creationId xmlns:p14="http://schemas.microsoft.com/office/powerpoint/2010/main" val="412965336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2000" b="0" i="0" kern="1200">
          <a:solidFill>
            <a:schemeClr val="tx1"/>
          </a:solidFill>
          <a:latin typeface="Helvetica Light" charset="0"/>
          <a:ea typeface="Helvetica Light" charset="0"/>
          <a:cs typeface="Helvetica Light" charset="0"/>
        </a:defRPr>
      </a:lvl1pPr>
    </p:titleStyle>
    <p:bodyStyle>
      <a:lvl1pPr marL="228600" indent="-228600" algn="l" defTabSz="914400" rtl="0" eaLnBrk="1" latinLnBrk="0" hangingPunct="1">
        <a:lnSpc>
          <a:spcPct val="90000"/>
        </a:lnSpc>
        <a:spcBef>
          <a:spcPts val="1000"/>
        </a:spcBef>
        <a:buClr>
          <a:srgbClr val="FF6600"/>
        </a:buClr>
        <a:buFont typeface="Arial"/>
        <a:buChar char="•"/>
        <a:defRPr sz="1400" b="0" i="0" kern="1200">
          <a:solidFill>
            <a:schemeClr val="tx1"/>
          </a:solidFill>
          <a:latin typeface="Helvetica Light" charset="0"/>
          <a:ea typeface="Helvetica Light" charset="0"/>
          <a:cs typeface="Helvetica Light" charset="0"/>
        </a:defRPr>
      </a:lvl1pPr>
      <a:lvl2pPr marL="515938" indent="-279400" algn="l" defTabSz="914400" rtl="0" eaLnBrk="1" latinLnBrk="0" hangingPunct="1">
        <a:lnSpc>
          <a:spcPct val="90000"/>
        </a:lnSpc>
        <a:spcBef>
          <a:spcPts val="500"/>
        </a:spcBef>
        <a:buClr>
          <a:srgbClr val="FF6600"/>
        </a:buClr>
        <a:buFont typeface="Courier New" charset="0"/>
        <a:buChar char="o"/>
        <a:tabLst/>
        <a:defRPr sz="1400" b="0" i="0" kern="1200">
          <a:solidFill>
            <a:schemeClr val="tx1"/>
          </a:solidFill>
          <a:latin typeface="Helvetica Light" charset="0"/>
          <a:ea typeface="Helvetica Light" charset="0"/>
          <a:cs typeface="Helvetica Light"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3pPr>
      <a:lvl4pPr marL="16002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4pPr>
      <a:lvl5pPr marL="20574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F426FB-ABD7-3F49-AF8B-F2B56AA0D43E}"/>
              </a:ext>
            </a:extLst>
          </p:cNvPr>
          <p:cNvSpPr/>
          <p:nvPr userDrawn="1"/>
        </p:nvSpPr>
        <p:spPr>
          <a:xfrm>
            <a:off x="0" y="6176963"/>
            <a:ext cx="12192000" cy="68103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199751"/>
            <a:ext cx="10515600" cy="9284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252728"/>
            <a:ext cx="10515600" cy="49242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endParaRPr lang="en-US"/>
          </a:p>
        </p:txBody>
      </p:sp>
      <p:pic>
        <p:nvPicPr>
          <p:cNvPr id="8" name="Picture 7" descr="A picture containing drawing&#10;&#10;Description automatically generated">
            <a:extLst>
              <a:ext uri="{FF2B5EF4-FFF2-40B4-BE49-F238E27FC236}">
                <a16:creationId xmlns:a16="http://schemas.microsoft.com/office/drawing/2014/main" id="{2E8B7CB9-9A3C-4D21-ACA4-6A6F1398693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986528" y="6332738"/>
            <a:ext cx="2241212" cy="319062"/>
          </a:xfrm>
          <a:prstGeom prst="rect">
            <a:avLst/>
          </a:prstGeom>
        </p:spPr>
      </p:pic>
    </p:spTree>
    <p:extLst>
      <p:ext uri="{BB962C8B-B14F-4D97-AF65-F5344CB8AC3E}">
        <p14:creationId xmlns:p14="http://schemas.microsoft.com/office/powerpoint/2010/main" val="178394937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2000" b="0" i="0" kern="1200">
          <a:solidFill>
            <a:schemeClr val="tx1"/>
          </a:solidFill>
          <a:latin typeface="Roboto Thin" panose="02000000000000000000" pitchFamily="2" charset="0"/>
          <a:ea typeface="Roboto Thin" panose="02000000000000000000" pitchFamily="2" charset="0"/>
          <a:cs typeface="Roboto Thin" panose="02000000000000000000" pitchFamily="2" charset="0"/>
        </a:defRPr>
      </a:lvl1pPr>
    </p:titleStyle>
    <p:bodyStyle>
      <a:lvl1pPr marL="228600" indent="-228600" algn="l" defTabSz="914400" rtl="0" eaLnBrk="1" latinLnBrk="0" hangingPunct="1">
        <a:lnSpc>
          <a:spcPct val="90000"/>
        </a:lnSpc>
        <a:spcBef>
          <a:spcPts val="1000"/>
        </a:spcBef>
        <a:buClr>
          <a:schemeClr val="tx1"/>
        </a:buClr>
        <a:buFont typeface="Arial"/>
        <a:buChar char="•"/>
        <a:defRPr sz="1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515938" indent="-279400" algn="l" defTabSz="914400" rtl="0" eaLnBrk="1" latinLnBrk="0" hangingPunct="1">
        <a:lnSpc>
          <a:spcPct val="90000"/>
        </a:lnSpc>
        <a:spcBef>
          <a:spcPts val="500"/>
        </a:spcBef>
        <a:buClr>
          <a:schemeClr val="tx1"/>
        </a:buClr>
        <a:buFont typeface="Arial" panose="020B0604020202020204" pitchFamily="34" charset="0"/>
        <a:buChar char="•"/>
        <a:tabLst/>
        <a:defRPr sz="1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3pPr>
      <a:lvl4pPr marL="16002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4pPr>
      <a:lvl5pPr marL="20574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hyperlink" Target="http://www.lecreuset.com/merchguid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cid:image005.png@01D58D94.09F5FD50" TargetMode="External"/><Relationship Id="rId13" Type="http://schemas.openxmlformats.org/officeDocument/2006/relationships/image" Target="../media/image44.png"/><Relationship Id="rId3" Type="http://schemas.openxmlformats.org/officeDocument/2006/relationships/image" Target="../media/image36.jpe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image" Target="../media/image35.jpeg"/><Relationship Id="rId1" Type="http://schemas.openxmlformats.org/officeDocument/2006/relationships/slideLayout" Target="../slideLayouts/slideLayout8.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hyperlink" Target="https://thesocialpresskit.com/lecreuset" TargetMode="External"/><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www.thesocialpresskit.com/lecreuse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lecreuset.com/productcatalog" TargetMode="Externa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lecreuset.com/thespecialingredient"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cid:image009.jpg@01D57AA0.6BCF2030" TargetMode="External"/><Relationship Id="rId18" Type="http://schemas.openxmlformats.org/officeDocument/2006/relationships/image" Target="../media/image78.png"/><Relationship Id="rId3" Type="http://schemas.openxmlformats.org/officeDocument/2006/relationships/image" Target="../media/image64.jpeg"/><Relationship Id="rId7" Type="http://schemas.openxmlformats.org/officeDocument/2006/relationships/image" Target="../media/image68.png"/><Relationship Id="rId12" Type="http://schemas.openxmlformats.org/officeDocument/2006/relationships/image" Target="../media/image73.jpeg"/><Relationship Id="rId17" Type="http://schemas.openxmlformats.org/officeDocument/2006/relationships/image" Target="../media/image77.png"/><Relationship Id="rId2" Type="http://schemas.openxmlformats.org/officeDocument/2006/relationships/notesSlide" Target="../notesSlides/notesSlide4.xml"/><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5.png"/><Relationship Id="rId10" Type="http://schemas.openxmlformats.org/officeDocument/2006/relationships/image" Target="../media/image71.png"/><Relationship Id="rId19" Type="http://schemas.openxmlformats.org/officeDocument/2006/relationships/image" Target="../media/image79.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cid:image002.png@01D85FA7.DABBFD80" TargetMode="External"/><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jpeg"/><Relationship Id="rId12"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1.jpeg"/><Relationship Id="rId11" Type="http://schemas.openxmlformats.org/officeDocument/2006/relationships/image" Target="../media/image96.png"/><Relationship Id="rId5" Type="http://schemas.openxmlformats.org/officeDocument/2006/relationships/image" Target="../media/image90.jpeg"/><Relationship Id="rId10" Type="http://schemas.openxmlformats.org/officeDocument/2006/relationships/image" Target="../media/image95.png"/><Relationship Id="rId4" Type="http://schemas.openxmlformats.org/officeDocument/2006/relationships/image" Target="../media/image89.jpeg"/><Relationship Id="rId9" Type="http://schemas.openxmlformats.org/officeDocument/2006/relationships/image" Target="../media/image9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s://online.flippingbook.com/view/939276589/" TargetMode="Externa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png"/><Relationship Id="rId9" Type="http://schemas.openxmlformats.org/officeDocument/2006/relationships/image" Target="../media/image1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jpeg"/><Relationship Id="rId7" Type="http://schemas.openxmlformats.org/officeDocument/2006/relationships/image" Target="../media/image127.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jpeg"/><Relationship Id="rId9" Type="http://schemas.openxmlformats.org/officeDocument/2006/relationships/image" Target="../media/image129.jpeg"/></Relationships>
</file>

<file path=ppt/slides/_rels/slide51.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1FB90-9314-4F78-B6BB-0731646E38AC}"/>
              </a:ext>
            </a:extLst>
          </p:cNvPr>
          <p:cNvSpPr>
            <a:spLocks noGrp="1"/>
          </p:cNvSpPr>
          <p:nvPr>
            <p:ph type="ctrTitle"/>
          </p:nvPr>
        </p:nvSpPr>
        <p:spPr/>
        <p:txBody>
          <a:bodyPr>
            <a:normAutofit/>
          </a:bodyPr>
          <a:lstStyle/>
          <a:p>
            <a:r>
              <a:rPr lang="en-US" sz="2800" dirty="0"/>
              <a:t>ATLANTA EXPO </a:t>
            </a:r>
          </a:p>
        </p:txBody>
      </p:sp>
      <p:sp>
        <p:nvSpPr>
          <p:cNvPr id="3" name="Subtitle 2">
            <a:extLst>
              <a:ext uri="{FF2B5EF4-FFF2-40B4-BE49-F238E27FC236}">
                <a16:creationId xmlns:a16="http://schemas.microsoft.com/office/drawing/2014/main" id="{EFCB72F5-AAE9-4543-A7CD-7AC78D35A1E3}"/>
              </a:ext>
            </a:extLst>
          </p:cNvPr>
          <p:cNvSpPr>
            <a:spLocks noGrp="1"/>
          </p:cNvSpPr>
          <p:nvPr>
            <p:ph type="subTitle" idx="1"/>
          </p:nvPr>
        </p:nvSpPr>
        <p:spPr>
          <a:xfrm>
            <a:off x="1524000" y="3622147"/>
            <a:ext cx="9144000" cy="1546860"/>
          </a:xfrm>
        </p:spPr>
        <p:txBody>
          <a:bodyPr>
            <a:normAutofit/>
          </a:bodyPr>
          <a:lstStyle/>
          <a:p>
            <a:r>
              <a:rPr lang="en-US" sz="2400" dirty="0">
                <a:solidFill>
                  <a:schemeClr val="tx1">
                    <a:lumMod val="50000"/>
                    <a:lumOff val="50000"/>
                  </a:schemeClr>
                </a:solidFill>
              </a:rPr>
              <a:t>July 14, 2022</a:t>
            </a:r>
          </a:p>
        </p:txBody>
      </p:sp>
      <p:pic>
        <p:nvPicPr>
          <p:cNvPr id="5" name="Picture 4" descr="A picture containing text, weapon, clipart&#10;&#10;Description automatically generated">
            <a:extLst>
              <a:ext uri="{FF2B5EF4-FFF2-40B4-BE49-F238E27FC236}">
                <a16:creationId xmlns:a16="http://schemas.microsoft.com/office/drawing/2014/main" id="{B51ECE02-A217-6BEF-CEEF-5CDFA29C2D16}"/>
              </a:ext>
            </a:extLst>
          </p:cNvPr>
          <p:cNvPicPr>
            <a:picLocks noChangeAspect="1"/>
          </p:cNvPicPr>
          <p:nvPr/>
        </p:nvPicPr>
        <p:blipFill>
          <a:blip r:embed="rId2"/>
          <a:stretch>
            <a:fillRect/>
          </a:stretch>
        </p:blipFill>
        <p:spPr>
          <a:xfrm>
            <a:off x="5255167" y="1218883"/>
            <a:ext cx="1171234" cy="1097280"/>
          </a:xfrm>
          <a:prstGeom prst="rect">
            <a:avLst/>
          </a:prstGeom>
        </p:spPr>
      </p:pic>
    </p:spTree>
    <p:extLst>
      <p:ext uri="{BB962C8B-B14F-4D97-AF65-F5344CB8AC3E}">
        <p14:creationId xmlns:p14="http://schemas.microsoft.com/office/powerpoint/2010/main" val="242869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35D9D-1970-43E4-8C5A-D91440DA694C}"/>
              </a:ext>
            </a:extLst>
          </p:cNvPr>
          <p:cNvSpPr>
            <a:spLocks noGrp="1"/>
          </p:cNvSpPr>
          <p:nvPr>
            <p:ph type="ctrTitle"/>
          </p:nvPr>
        </p:nvSpPr>
        <p:spPr/>
        <p:txBody>
          <a:bodyPr>
            <a:normAutofit/>
          </a:bodyPr>
          <a:lstStyle/>
          <a:p>
            <a:r>
              <a:rPr lang="en-US" sz="2800"/>
              <a:t>Premium Merchandising/Shop-in-Shop Program</a:t>
            </a:r>
          </a:p>
        </p:txBody>
      </p:sp>
      <p:sp>
        <p:nvSpPr>
          <p:cNvPr id="3" name="Subtitle 2">
            <a:extLst>
              <a:ext uri="{FF2B5EF4-FFF2-40B4-BE49-F238E27FC236}">
                <a16:creationId xmlns:a16="http://schemas.microsoft.com/office/drawing/2014/main" id="{10801D7E-F995-497F-8295-DE7367E9AC8E}"/>
              </a:ext>
            </a:extLst>
          </p:cNvPr>
          <p:cNvSpPr>
            <a:spLocks noGrp="1"/>
          </p:cNvSpPr>
          <p:nvPr>
            <p:ph type="subTitle" idx="1"/>
          </p:nvPr>
        </p:nvSpPr>
        <p:spPr>
          <a:xfrm>
            <a:off x="1524000" y="3680622"/>
            <a:ext cx="9144000" cy="1655762"/>
          </a:xfrm>
        </p:spPr>
        <p:txBody>
          <a:bodyPr vert="horz" lIns="91440" tIns="45720" rIns="91440" bIns="45720" rtlCol="0" anchor="t">
            <a:normAutofit/>
          </a:bodyPr>
          <a:lstStyle/>
          <a:p>
            <a:r>
              <a:rPr lang="en-US" sz="2400">
                <a:latin typeface="Helvetica Light"/>
              </a:rPr>
              <a:t>June 2022 and Beyond</a:t>
            </a:r>
          </a:p>
        </p:txBody>
      </p:sp>
    </p:spTree>
    <p:extLst>
      <p:ext uri="{BB962C8B-B14F-4D97-AF65-F5344CB8AC3E}">
        <p14:creationId xmlns:p14="http://schemas.microsoft.com/office/powerpoint/2010/main" val="30293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7591E-24AC-4FF7-90B1-CE00B4F2B7DF}"/>
              </a:ext>
            </a:extLst>
          </p:cNvPr>
          <p:cNvSpPr>
            <a:spLocks noGrp="1"/>
          </p:cNvSpPr>
          <p:nvPr>
            <p:ph type="title"/>
          </p:nvPr>
        </p:nvSpPr>
        <p:spPr>
          <a:xfrm>
            <a:off x="447675" y="36164"/>
            <a:ext cx="10515600" cy="971518"/>
          </a:xfrm>
        </p:spPr>
        <p:txBody>
          <a:bodyPr>
            <a:normAutofit/>
          </a:bodyPr>
          <a:lstStyle/>
          <a:p>
            <a:r>
              <a:rPr lang="en-US" sz="1800">
                <a:latin typeface="Helvetica Light"/>
              </a:rPr>
              <a:t>PREMIUM MERCHANDISING/SHOP IN SHOP PROGRAM</a:t>
            </a:r>
            <a:endParaRPr lang="en-US" sz="1800"/>
          </a:p>
        </p:txBody>
      </p:sp>
      <p:sp>
        <p:nvSpPr>
          <p:cNvPr id="3" name="Content Placeholder 2">
            <a:extLst>
              <a:ext uri="{FF2B5EF4-FFF2-40B4-BE49-F238E27FC236}">
                <a16:creationId xmlns:a16="http://schemas.microsoft.com/office/drawing/2014/main" id="{21475836-9F1F-4F00-B5F4-71BEBA1E7710}"/>
              </a:ext>
            </a:extLst>
          </p:cNvPr>
          <p:cNvSpPr>
            <a:spLocks noGrp="1"/>
          </p:cNvSpPr>
          <p:nvPr>
            <p:ph idx="1"/>
          </p:nvPr>
        </p:nvSpPr>
        <p:spPr>
          <a:xfrm>
            <a:off x="447675" y="1219201"/>
            <a:ext cx="10515600" cy="4800600"/>
          </a:xfrm>
        </p:spPr>
        <p:txBody>
          <a:bodyPr vert="horz" lIns="91440" tIns="45720" rIns="91440" bIns="45720" rtlCol="0" anchor="t">
            <a:noAutofit/>
          </a:bodyPr>
          <a:lstStyle/>
          <a:p>
            <a:pPr marL="0" indent="0">
              <a:spcBef>
                <a:spcPts val="0"/>
              </a:spcBef>
              <a:buNone/>
              <a:tabLst>
                <a:tab pos="457200" algn="l"/>
              </a:tabLst>
            </a:pPr>
            <a:r>
              <a:rPr lang="en-US" sz="1300" b="1">
                <a:effectLst/>
                <a:latin typeface="Helvetica Light" panose="020B0403020202020204"/>
                <a:ea typeface="Times New Roman" panose="02020603050405020304" pitchFamily="18" charset="0"/>
                <a:cs typeface="Times New Roman"/>
              </a:rPr>
              <a:t>Objective</a:t>
            </a:r>
            <a:r>
              <a:rPr lang="en-US" sz="1300" b="1">
                <a:latin typeface="Helvetica Light" panose="020B0403020202020204"/>
                <a:ea typeface="Times New Roman" panose="02020603050405020304" pitchFamily="18" charset="0"/>
                <a:cs typeface="Times New Roman"/>
              </a:rPr>
              <a:t>:</a:t>
            </a:r>
            <a:r>
              <a:rPr lang="en-US" sz="1300">
                <a:effectLst/>
                <a:latin typeface="Helvetica Light" panose="020B0403020202020204"/>
                <a:ea typeface="Times New Roman" panose="02020603050405020304" pitchFamily="18" charset="0"/>
                <a:cs typeface="Times New Roman"/>
              </a:rPr>
              <a:t> 	</a:t>
            </a:r>
            <a:r>
              <a:rPr lang="en-US" sz="1300">
                <a:latin typeface="Helvetica Light" panose="020B0403020202020204"/>
                <a:ea typeface="Times New Roman" panose="02020603050405020304" pitchFamily="18" charset="0"/>
                <a:cs typeface="Times New Roman"/>
              </a:rPr>
              <a:t>Strategically identify 10-12</a:t>
            </a:r>
            <a:r>
              <a:rPr lang="en-US" sz="1300">
                <a:effectLst/>
                <a:latin typeface="Helvetica Light" panose="020B0403020202020204"/>
                <a:ea typeface="Times New Roman" panose="02020603050405020304" pitchFamily="18" charset="0"/>
                <a:cs typeface="Times New Roman"/>
              </a:rPr>
              <a:t> new Independent Shop-in-Shop retailers in 2022 where we know we can gain incremental </a:t>
            </a:r>
            <a:r>
              <a:rPr lang="en-US" sz="1300">
                <a:latin typeface="Helvetica Light" panose="020B0403020202020204"/>
                <a:ea typeface="Times New Roman" panose="02020603050405020304" pitchFamily="18" charset="0"/>
                <a:cs typeface="Times New Roman"/>
              </a:rPr>
              <a:t>shelf, floor</a:t>
            </a:r>
            <a:r>
              <a:rPr lang="en-US" sz="1300">
                <a:effectLst/>
                <a:latin typeface="Helvetica Light" panose="020B0403020202020204"/>
                <a:ea typeface="Times New Roman" panose="02020603050405020304" pitchFamily="18" charset="0"/>
                <a:cs typeface="Times New Roman"/>
              </a:rPr>
              <a:t> </a:t>
            </a:r>
            <a:r>
              <a:rPr lang="en-US" sz="1300">
                <a:latin typeface="Helvetica Light" panose="020B0403020202020204"/>
                <a:ea typeface="Times New Roman" panose="02020603050405020304" pitchFamily="18" charset="0"/>
                <a:cs typeface="Times New Roman"/>
              </a:rPr>
              <a:t>and window </a:t>
            </a:r>
            <a:r>
              <a:rPr lang="en-US" sz="1300">
                <a:effectLst/>
                <a:latin typeface="Helvetica Light" panose="020B0403020202020204"/>
                <a:ea typeface="Times New Roman" panose="02020603050405020304" pitchFamily="18" charset="0"/>
                <a:cs typeface="Times New Roman"/>
              </a:rPr>
              <a:t>space, add new categories, drive consistent brand messaging and increase turns.</a:t>
            </a:r>
            <a:r>
              <a:rPr lang="en-US" sz="1300">
                <a:latin typeface="Helvetica Light" panose="020B0403020202020204"/>
                <a:ea typeface="Times New Roman" panose="02020603050405020304" pitchFamily="18" charset="0"/>
                <a:cs typeface="Times New Roman"/>
              </a:rPr>
              <a:t> </a:t>
            </a:r>
          </a:p>
          <a:p>
            <a:pPr marL="0" indent="0">
              <a:spcBef>
                <a:spcPts val="0"/>
              </a:spcBef>
              <a:buNone/>
              <a:tabLst>
                <a:tab pos="457200" algn="l"/>
              </a:tabLst>
            </a:pPr>
            <a:endParaRPr lang="en-US" sz="1300">
              <a:effectLst/>
              <a:latin typeface="Helvetica Light" panose="020B0403020202020204"/>
              <a:ea typeface="Calibri" panose="020F0502020204030204" pitchFamily="34" charset="0"/>
            </a:endParaRPr>
          </a:p>
          <a:p>
            <a:pPr marL="0" indent="0">
              <a:spcBef>
                <a:spcPts val="0"/>
              </a:spcBef>
              <a:buNone/>
            </a:pPr>
            <a:r>
              <a:rPr lang="en-US" sz="1300" b="1">
                <a:effectLst/>
                <a:latin typeface="Helvetica Light" panose="020B0403020202020204"/>
                <a:ea typeface="Times New Roman" panose="02020603050405020304" pitchFamily="18" charset="0"/>
              </a:rPr>
              <a:t>Parameters:</a:t>
            </a:r>
            <a:r>
              <a:rPr lang="en-US" sz="1300" b="1">
                <a:latin typeface="Helvetica Light" panose="020B0403020202020204"/>
                <a:ea typeface="Times New Roman" panose="02020603050405020304" pitchFamily="18" charset="0"/>
              </a:rPr>
              <a:t> 	</a:t>
            </a:r>
            <a:r>
              <a:rPr lang="en-US" sz="1300">
                <a:effectLst/>
                <a:latin typeface="Helvetica Light" panose="020B0403020202020204"/>
                <a:ea typeface="Times New Roman" panose="02020603050405020304" pitchFamily="18" charset="0"/>
              </a:rPr>
              <a:t>Each sales manager must evaluate the accounts in their territory and determine which can meet the </a:t>
            </a:r>
            <a:r>
              <a:rPr lang="en-US" sz="1300">
                <a:latin typeface="Helvetica Light" panose="020B0403020202020204"/>
                <a:ea typeface="Times New Roman" panose="02020603050405020304" pitchFamily="18" charset="0"/>
              </a:rPr>
              <a:t>following expectations:</a:t>
            </a:r>
          </a:p>
          <a:p>
            <a:pPr marL="807720" lvl="1" indent="-571500">
              <a:spcBef>
                <a:spcPts val="0"/>
              </a:spcBef>
              <a:buFont typeface="Arial" charset="0"/>
              <a:buChar char="•"/>
            </a:pPr>
            <a:r>
              <a:rPr lang="en-US" sz="1300">
                <a:latin typeface="Helvetica Light" panose="020B0403020202020204"/>
                <a:ea typeface="Times New Roman" panose="02020603050405020304" pitchFamily="18" charset="0"/>
              </a:rPr>
              <a:t>The account must:</a:t>
            </a:r>
          </a:p>
          <a:p>
            <a:pPr marL="1434782" lvl="2" indent="-571500">
              <a:lnSpc>
                <a:spcPct val="100000"/>
              </a:lnSpc>
              <a:spcBef>
                <a:spcPts val="0"/>
              </a:spcBef>
              <a:buFont typeface="Courier New" panose="02070309020205020404" pitchFamily="49" charset="0"/>
              <a:buChar char="o"/>
            </a:pPr>
            <a:r>
              <a:rPr lang="en-US" sz="1300">
                <a:latin typeface="Helvetica Light" panose="020B0403020202020204"/>
                <a:ea typeface="Times New Roman" panose="02020603050405020304" pitchFamily="18" charset="0"/>
              </a:rPr>
              <a:t>Allow for minimum</a:t>
            </a:r>
            <a:r>
              <a:rPr lang="en-US" sz="1300">
                <a:effectLst/>
                <a:latin typeface="Helvetica Light" panose="020B0403020202020204"/>
                <a:ea typeface="Times New Roman" panose="02020603050405020304" pitchFamily="18" charset="0"/>
              </a:rPr>
              <a:t> </a:t>
            </a:r>
            <a:r>
              <a:rPr lang="en-US" sz="1300">
                <a:latin typeface="Helvetica Light" panose="020B0403020202020204"/>
                <a:ea typeface="Times New Roman" panose="02020603050405020304" pitchFamily="18" charset="0"/>
              </a:rPr>
              <a:t>300 </a:t>
            </a:r>
            <a:r>
              <a:rPr lang="en-US" sz="1300">
                <a:effectLst/>
                <a:latin typeface="Helvetica Light" panose="020B0403020202020204"/>
                <a:ea typeface="Times New Roman" panose="02020603050405020304" pitchFamily="18" charset="0"/>
              </a:rPr>
              <a:t>dedicated sq ft for Le </a:t>
            </a:r>
            <a:r>
              <a:rPr lang="en-US" sz="1300">
                <a:latin typeface="Helvetica Light" panose="020B0403020202020204"/>
                <a:ea typeface="Times New Roman" panose="02020603050405020304" pitchFamily="18" charset="0"/>
              </a:rPr>
              <a:t>Creuset retail space</a:t>
            </a:r>
          </a:p>
          <a:p>
            <a:pPr marL="1434782" lvl="2" indent="-571500">
              <a:lnSpc>
                <a:spcPct val="100000"/>
              </a:lnSpc>
              <a:spcBef>
                <a:spcPts val="0"/>
              </a:spcBef>
              <a:buFont typeface="Courier New" panose="02070309020205020404" pitchFamily="49" charset="0"/>
              <a:buChar char="o"/>
              <a:tabLst>
                <a:tab pos="685800" algn="l"/>
              </a:tabLst>
            </a:pPr>
            <a:r>
              <a:rPr lang="en-US" sz="1300">
                <a:latin typeface="Helvetica Light" panose="020B0403020202020204"/>
              </a:rPr>
              <a:t>Show consistent revenue growth over the past three years, supported by sales data</a:t>
            </a:r>
          </a:p>
          <a:p>
            <a:pPr marL="1434782" lvl="2" indent="-571500">
              <a:lnSpc>
                <a:spcPct val="100000"/>
              </a:lnSpc>
              <a:spcBef>
                <a:spcPts val="0"/>
              </a:spcBef>
              <a:buFont typeface="Courier New" panose="02070309020205020404" pitchFamily="49" charset="0"/>
              <a:buChar char="o"/>
              <a:tabLst>
                <a:tab pos="685800" algn="l"/>
              </a:tabLst>
            </a:pPr>
            <a:r>
              <a:rPr lang="en-US" sz="1300">
                <a:latin typeface="Helvetica Light" panose="020B0403020202020204"/>
              </a:rPr>
              <a:t>Maintain a minimum of five colors and five categories (What categories could be added?)</a:t>
            </a:r>
          </a:p>
          <a:p>
            <a:pPr marL="1434782" lvl="2" indent="-571500">
              <a:lnSpc>
                <a:spcPct val="100000"/>
              </a:lnSpc>
              <a:spcBef>
                <a:spcPts val="0"/>
              </a:spcBef>
              <a:buFont typeface="Courier New" panose="02070309020205020404" pitchFamily="49" charset="0"/>
              <a:buChar char="o"/>
              <a:tabLst>
                <a:tab pos="685800" algn="l"/>
              </a:tabLst>
            </a:pPr>
            <a:r>
              <a:rPr lang="en-US" sz="1300">
                <a:latin typeface="Helvetica Light" panose="020B0403020202020204"/>
              </a:rPr>
              <a:t>Maintain good credit status</a:t>
            </a:r>
          </a:p>
          <a:p>
            <a:pPr marL="1434782" lvl="2" indent="-571500">
              <a:lnSpc>
                <a:spcPct val="100000"/>
              </a:lnSpc>
              <a:spcBef>
                <a:spcPts val="0"/>
              </a:spcBef>
              <a:buFont typeface="Courier New" panose="02070309020205020404" pitchFamily="49" charset="0"/>
              <a:buChar char="o"/>
              <a:tabLst>
                <a:tab pos="685800" algn="l"/>
              </a:tabLst>
            </a:pPr>
            <a:r>
              <a:rPr lang="en-US" sz="1300">
                <a:latin typeface="Helvetica Light" panose="020B0403020202020204"/>
              </a:rPr>
              <a:t>Always be UMMAP compliant</a:t>
            </a:r>
          </a:p>
          <a:p>
            <a:pPr marL="1434782" lvl="2" indent="-571500">
              <a:lnSpc>
                <a:spcPct val="100000"/>
              </a:lnSpc>
              <a:spcBef>
                <a:spcPts val="0"/>
              </a:spcBef>
              <a:buFont typeface="Courier New" panose="02070309020205020404" pitchFamily="49" charset="0"/>
              <a:buChar char="o"/>
              <a:tabLst>
                <a:tab pos="685800" algn="l"/>
              </a:tabLst>
            </a:pPr>
            <a:r>
              <a:rPr lang="en-US" sz="1300">
                <a:latin typeface="Helvetica Light" panose="020B0403020202020204"/>
              </a:rPr>
              <a:t>Follows Le Creuset’s online expectation guidelines (if applicable)</a:t>
            </a:r>
          </a:p>
          <a:p>
            <a:pPr marL="1434782" lvl="2" indent="-571500">
              <a:lnSpc>
                <a:spcPct val="100000"/>
              </a:lnSpc>
              <a:spcBef>
                <a:spcPts val="0"/>
              </a:spcBef>
              <a:buFont typeface="Courier New" panose="02070309020205020404" pitchFamily="49" charset="0"/>
              <a:buChar char="o"/>
              <a:tabLst>
                <a:tab pos="685800" algn="l"/>
              </a:tabLst>
            </a:pPr>
            <a:r>
              <a:rPr lang="en-US" sz="1300">
                <a:latin typeface="Helvetica Light" panose="020B0403020202020204"/>
              </a:rPr>
              <a:t>Have an Omni-channel approach w/ digital footprint in addition to brick &amp; mortar</a:t>
            </a:r>
          </a:p>
          <a:p>
            <a:pPr marL="807720" lvl="1" indent="-571500">
              <a:buFont typeface="Arial" charset="0"/>
              <a:buChar char="•"/>
              <a:tabLst>
                <a:tab pos="685800" algn="l"/>
              </a:tabLst>
            </a:pPr>
            <a:r>
              <a:rPr lang="en-US" sz="1300">
                <a:latin typeface="Helvetica Light" panose="020B0403020202020204"/>
              </a:rPr>
              <a:t>Le Creuset brand advocates:</a:t>
            </a:r>
          </a:p>
          <a:p>
            <a:pPr marL="1434782" lvl="2" indent="-571500">
              <a:buFont typeface="Courier New" panose="02070309020205020404" pitchFamily="49" charset="0"/>
              <a:buChar char="o"/>
              <a:tabLst>
                <a:tab pos="685800" algn="l"/>
              </a:tabLst>
            </a:pPr>
            <a:r>
              <a:rPr lang="en-US" sz="1300">
                <a:latin typeface="Helvetica Light" panose="020B0403020202020204"/>
              </a:rPr>
              <a:t>Digital presence utilizing LC assets</a:t>
            </a:r>
          </a:p>
          <a:p>
            <a:pPr marL="1434782" lvl="2" indent="-571500">
              <a:buFont typeface="Courier New" panose="02070309020205020404" pitchFamily="49" charset="0"/>
              <a:buChar char="o"/>
              <a:tabLst>
                <a:tab pos="685800" algn="l"/>
              </a:tabLst>
            </a:pPr>
            <a:r>
              <a:rPr lang="en-US" sz="1300">
                <a:latin typeface="Helvetica Light" panose="020B0403020202020204"/>
              </a:rPr>
              <a:t>Social presence and engagement utilizing LC assets and Social Press Kit</a:t>
            </a:r>
          </a:p>
          <a:p>
            <a:pPr marL="1434782" lvl="2" indent="-571500">
              <a:buFont typeface="Courier New" panose="02070309020205020404" pitchFamily="49" charset="0"/>
              <a:buChar char="o"/>
              <a:tabLst>
                <a:tab pos="685800" algn="l"/>
              </a:tabLst>
            </a:pPr>
            <a:r>
              <a:rPr lang="en-US" sz="1300">
                <a:latin typeface="Helvetica Light" panose="020B0403020202020204"/>
              </a:rPr>
              <a:t>Visual displays that align with commercial objectives</a:t>
            </a:r>
          </a:p>
          <a:p>
            <a:pPr marL="1434782" lvl="2" indent="-571500">
              <a:buFont typeface="Courier New" panose="02070309020205020404" pitchFamily="49" charset="0"/>
              <a:buChar char="o"/>
              <a:tabLst>
                <a:tab pos="685800" algn="l"/>
              </a:tabLst>
            </a:pPr>
            <a:r>
              <a:rPr lang="en-US" sz="1300">
                <a:latin typeface="Helvetica Light" panose="020B0403020202020204"/>
              </a:rPr>
              <a:t>Utilization of applicable launch kits (i.e. new color, category, </a:t>
            </a:r>
            <a:r>
              <a:rPr lang="en-US" sz="1300" err="1">
                <a:latin typeface="Helvetica Light" panose="020B0403020202020204"/>
              </a:rPr>
              <a:t>etc</a:t>
            </a:r>
            <a:r>
              <a:rPr lang="en-US" sz="1300">
                <a:latin typeface="Helvetica Light" panose="020B0403020202020204"/>
              </a:rPr>
              <a:t>)</a:t>
            </a:r>
          </a:p>
          <a:p>
            <a:pPr marL="1434782" lvl="2" indent="-571500">
              <a:buFont typeface="Courier New" panose="02070309020205020404" pitchFamily="49" charset="0"/>
              <a:buChar char="o"/>
              <a:tabLst>
                <a:tab pos="685800" algn="l"/>
              </a:tabLst>
            </a:pPr>
            <a:r>
              <a:rPr lang="en-US" sz="1300">
                <a:latin typeface="Helvetica Light" panose="020B0403020202020204"/>
              </a:rPr>
              <a:t>Use of general merchandising guidelines</a:t>
            </a:r>
          </a:p>
          <a:p>
            <a:pPr marL="807720" lvl="1" indent="-571500">
              <a:buFont typeface="Arial" charset="0"/>
              <a:buChar char="•"/>
              <a:tabLst>
                <a:tab pos="685800" algn="l"/>
              </a:tabLst>
            </a:pPr>
            <a:r>
              <a:rPr lang="en-US" sz="1300">
                <a:latin typeface="Helvetica Light" panose="020B0403020202020204"/>
              </a:rPr>
              <a:t>Educational offerings such as cooking classes, demos, etc.</a:t>
            </a:r>
          </a:p>
          <a:p>
            <a:pPr marL="807720" lvl="1" indent="-571500">
              <a:buFont typeface="Arial" charset="0"/>
              <a:buChar char="•"/>
              <a:tabLst>
                <a:tab pos="685800" algn="l"/>
              </a:tabLst>
            </a:pPr>
            <a:endParaRPr lang="en-US" sz="1300">
              <a:latin typeface="Helvetica Light" panose="020B0403020202020204"/>
            </a:endParaRPr>
          </a:p>
          <a:p>
            <a:pPr>
              <a:spcBef>
                <a:spcPts val="0"/>
              </a:spcBef>
              <a:buFont typeface="Arial" panose="020B0604020202020204" pitchFamily="34" charset="0"/>
              <a:buChar char="•"/>
              <a:tabLst>
                <a:tab pos="685800" algn="l"/>
              </a:tabLst>
            </a:pPr>
            <a:r>
              <a:rPr lang="en-US" sz="1300">
                <a:effectLst/>
                <a:latin typeface="Helvetica Light" panose="020B0403020202020204"/>
                <a:ea typeface="Times New Roman" panose="02020603050405020304" pitchFamily="18" charset="0"/>
              </a:rPr>
              <a:t>New Request Form </a:t>
            </a:r>
            <a:r>
              <a:rPr lang="en-US" sz="1300">
                <a:latin typeface="Helvetica Light" panose="020B0403020202020204"/>
                <a:ea typeface="Times New Roman" panose="02020603050405020304" pitchFamily="18" charset="0"/>
              </a:rPr>
              <a:t>(attached).</a:t>
            </a:r>
            <a:r>
              <a:rPr lang="en-US" sz="1300">
                <a:effectLst/>
                <a:latin typeface="Helvetica Light" panose="020B0403020202020204"/>
                <a:ea typeface="Times New Roman" panose="02020603050405020304" pitchFamily="18" charset="0"/>
              </a:rPr>
              <a:t> Sales manager to provide a plan that meets parameters</a:t>
            </a:r>
            <a:r>
              <a:rPr lang="en-US" sz="1300">
                <a:latin typeface="Helvetica Light" panose="020B0403020202020204"/>
                <a:ea typeface="Times New Roman" panose="02020603050405020304" pitchFamily="18" charset="0"/>
              </a:rPr>
              <a:t>. </a:t>
            </a:r>
            <a:endParaRPr lang="en-US" sz="1300">
              <a:effectLst/>
              <a:latin typeface="Helvetica Light" panose="020B0403020202020204"/>
              <a:ea typeface="Calibri" panose="020F0502020204030204" pitchFamily="34" charset="0"/>
            </a:endParaRPr>
          </a:p>
          <a:p>
            <a:pPr marL="0" marR="0" indent="0">
              <a:spcAft>
                <a:spcPts val="0"/>
              </a:spcAft>
              <a:buFont typeface="Arial"/>
              <a:buNone/>
              <a:tabLst>
                <a:tab pos="914400" algn="l"/>
              </a:tabLst>
            </a:pPr>
            <a:endParaRPr lang="en-US" sz="1300">
              <a:effectLst/>
              <a:latin typeface="Helvetica Light" panose="020B0403020202020204"/>
              <a:ea typeface="Calibri" panose="020F0502020204030204" pitchFamily="34" charset="0"/>
            </a:endParaRPr>
          </a:p>
        </p:txBody>
      </p:sp>
      <p:pic>
        <p:nvPicPr>
          <p:cNvPr id="4" name="Picture 3">
            <a:extLst>
              <a:ext uri="{FF2B5EF4-FFF2-40B4-BE49-F238E27FC236}">
                <a16:creationId xmlns:a16="http://schemas.microsoft.com/office/drawing/2014/main" id="{9B215E2D-DBD4-4248-A62D-7E67187C76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18" r="-2" b="-2"/>
          <a:stretch/>
        </p:blipFill>
        <p:spPr bwMode="auto">
          <a:xfrm>
            <a:off x="7791450" y="3062584"/>
            <a:ext cx="4182246" cy="28036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24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6475D-C113-4393-B076-753FEDC7FEE6}"/>
              </a:ext>
            </a:extLst>
          </p:cNvPr>
          <p:cNvSpPr>
            <a:spLocks noGrp="1"/>
          </p:cNvSpPr>
          <p:nvPr>
            <p:ph type="title"/>
          </p:nvPr>
        </p:nvSpPr>
        <p:spPr>
          <a:xfrm>
            <a:off x="419100" y="93316"/>
            <a:ext cx="10656089" cy="623808"/>
          </a:xfrm>
        </p:spPr>
        <p:txBody>
          <a:bodyPr/>
          <a:lstStyle/>
          <a:p>
            <a:r>
              <a:rPr lang="en-US" dirty="0"/>
              <a:t>SHOP-IN-SHOP:  AROME – SPRING 2022: Before	</a:t>
            </a:r>
          </a:p>
        </p:txBody>
      </p:sp>
      <p:pic>
        <p:nvPicPr>
          <p:cNvPr id="7" name="Picture 6">
            <a:extLst>
              <a:ext uri="{FF2B5EF4-FFF2-40B4-BE49-F238E27FC236}">
                <a16:creationId xmlns:a16="http://schemas.microsoft.com/office/drawing/2014/main" id="{9B831A16-1A0C-8632-DD80-179C90EC3871}"/>
              </a:ext>
            </a:extLst>
          </p:cNvPr>
          <p:cNvPicPr>
            <a:picLocks noChangeAspect="1"/>
          </p:cNvPicPr>
          <p:nvPr/>
        </p:nvPicPr>
        <p:blipFill>
          <a:blip r:embed="rId2"/>
          <a:stretch>
            <a:fillRect/>
          </a:stretch>
        </p:blipFill>
        <p:spPr>
          <a:xfrm>
            <a:off x="4551932" y="1394085"/>
            <a:ext cx="3296366" cy="4937760"/>
          </a:xfrm>
          <a:prstGeom prst="rect">
            <a:avLst/>
          </a:prstGeom>
        </p:spPr>
      </p:pic>
      <p:pic>
        <p:nvPicPr>
          <p:cNvPr id="9" name="Picture 8">
            <a:extLst>
              <a:ext uri="{FF2B5EF4-FFF2-40B4-BE49-F238E27FC236}">
                <a16:creationId xmlns:a16="http://schemas.microsoft.com/office/drawing/2014/main" id="{1554CEA9-CD3E-405D-B4E1-F605A52EAFBE}"/>
              </a:ext>
            </a:extLst>
          </p:cNvPr>
          <p:cNvPicPr>
            <a:picLocks noChangeAspect="1"/>
          </p:cNvPicPr>
          <p:nvPr/>
        </p:nvPicPr>
        <p:blipFill>
          <a:blip r:embed="rId3"/>
          <a:stretch>
            <a:fillRect/>
          </a:stretch>
        </p:blipFill>
        <p:spPr>
          <a:xfrm>
            <a:off x="8160645" y="1394085"/>
            <a:ext cx="3703320" cy="4937760"/>
          </a:xfrm>
          <a:prstGeom prst="rect">
            <a:avLst/>
          </a:prstGeom>
        </p:spPr>
      </p:pic>
      <p:pic>
        <p:nvPicPr>
          <p:cNvPr id="13" name="Picture 12" descr="A picture containing text, building, outdoor, curb&#10;&#10;Description automatically generated">
            <a:extLst>
              <a:ext uri="{FF2B5EF4-FFF2-40B4-BE49-F238E27FC236}">
                <a16:creationId xmlns:a16="http://schemas.microsoft.com/office/drawing/2014/main" id="{C1611E18-DBD9-5B03-3CBD-A2BAFD560328}"/>
              </a:ext>
            </a:extLst>
          </p:cNvPr>
          <p:cNvPicPr>
            <a:picLocks noChangeAspect="1"/>
          </p:cNvPicPr>
          <p:nvPr/>
        </p:nvPicPr>
        <p:blipFill>
          <a:blip r:embed="rId4"/>
          <a:stretch>
            <a:fillRect/>
          </a:stretch>
        </p:blipFill>
        <p:spPr>
          <a:xfrm>
            <a:off x="250479" y="2074639"/>
            <a:ext cx="4145280" cy="3108960"/>
          </a:xfrm>
          <a:prstGeom prst="rect">
            <a:avLst/>
          </a:prstGeom>
        </p:spPr>
      </p:pic>
    </p:spTree>
    <p:extLst>
      <p:ext uri="{BB962C8B-B14F-4D97-AF65-F5344CB8AC3E}">
        <p14:creationId xmlns:p14="http://schemas.microsoft.com/office/powerpoint/2010/main" val="354138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6475D-C113-4393-B076-753FEDC7FEE6}"/>
              </a:ext>
            </a:extLst>
          </p:cNvPr>
          <p:cNvSpPr>
            <a:spLocks noGrp="1"/>
          </p:cNvSpPr>
          <p:nvPr>
            <p:ph type="title"/>
          </p:nvPr>
        </p:nvSpPr>
        <p:spPr>
          <a:xfrm>
            <a:off x="419100" y="93316"/>
            <a:ext cx="10656089" cy="623808"/>
          </a:xfrm>
        </p:spPr>
        <p:txBody>
          <a:bodyPr/>
          <a:lstStyle/>
          <a:p>
            <a:r>
              <a:rPr lang="en-US" dirty="0"/>
              <a:t>SHOP-IN-SHOP:  AROME – SPRING 2022: After	</a:t>
            </a:r>
          </a:p>
        </p:txBody>
      </p:sp>
      <p:pic>
        <p:nvPicPr>
          <p:cNvPr id="4" name="Picture 3" descr="A picture containing text, indoor&#10;&#10;Description automatically generated">
            <a:extLst>
              <a:ext uri="{FF2B5EF4-FFF2-40B4-BE49-F238E27FC236}">
                <a16:creationId xmlns:a16="http://schemas.microsoft.com/office/drawing/2014/main" id="{C641B6CE-A4F8-B622-1293-59CEE7816EFB}"/>
              </a:ext>
            </a:extLst>
          </p:cNvPr>
          <p:cNvPicPr>
            <a:picLocks noChangeAspect="1"/>
          </p:cNvPicPr>
          <p:nvPr/>
        </p:nvPicPr>
        <p:blipFill>
          <a:blip r:embed="rId2"/>
          <a:stretch>
            <a:fillRect/>
          </a:stretch>
        </p:blipFill>
        <p:spPr>
          <a:xfrm>
            <a:off x="3410603" y="2191270"/>
            <a:ext cx="5486400" cy="2915813"/>
          </a:xfrm>
          <a:prstGeom prst="rect">
            <a:avLst/>
          </a:prstGeom>
        </p:spPr>
      </p:pic>
      <p:pic>
        <p:nvPicPr>
          <p:cNvPr id="10" name="Picture 9" descr="A picture containing indoor, kitchen, floor, ceiling&#10;&#10;Description automatically generated">
            <a:extLst>
              <a:ext uri="{FF2B5EF4-FFF2-40B4-BE49-F238E27FC236}">
                <a16:creationId xmlns:a16="http://schemas.microsoft.com/office/drawing/2014/main" id="{79FB0B55-5126-9700-8593-D6BACF0C70AE}"/>
              </a:ext>
            </a:extLst>
          </p:cNvPr>
          <p:cNvPicPr>
            <a:picLocks noChangeAspect="1"/>
          </p:cNvPicPr>
          <p:nvPr/>
        </p:nvPicPr>
        <p:blipFill>
          <a:blip r:embed="rId3"/>
          <a:stretch>
            <a:fillRect/>
          </a:stretch>
        </p:blipFill>
        <p:spPr>
          <a:xfrm>
            <a:off x="140319" y="1546057"/>
            <a:ext cx="3154680" cy="4206240"/>
          </a:xfrm>
          <a:prstGeom prst="rect">
            <a:avLst/>
          </a:prstGeom>
        </p:spPr>
      </p:pic>
      <p:pic>
        <p:nvPicPr>
          <p:cNvPr id="12" name="Picture 11" descr="A picture containing outdoor&#10;&#10;Description automatically generated">
            <a:extLst>
              <a:ext uri="{FF2B5EF4-FFF2-40B4-BE49-F238E27FC236}">
                <a16:creationId xmlns:a16="http://schemas.microsoft.com/office/drawing/2014/main" id="{89052AEB-3174-487C-EBC9-AC90BD384650}"/>
              </a:ext>
            </a:extLst>
          </p:cNvPr>
          <p:cNvPicPr>
            <a:picLocks noChangeAspect="1"/>
          </p:cNvPicPr>
          <p:nvPr/>
        </p:nvPicPr>
        <p:blipFill>
          <a:blip r:embed="rId4"/>
          <a:stretch>
            <a:fillRect/>
          </a:stretch>
        </p:blipFill>
        <p:spPr>
          <a:xfrm>
            <a:off x="9012607" y="1911817"/>
            <a:ext cx="2882271" cy="3840480"/>
          </a:xfrm>
          <a:prstGeom prst="rect">
            <a:avLst/>
          </a:prstGeom>
        </p:spPr>
      </p:pic>
    </p:spTree>
    <p:extLst>
      <p:ext uri="{BB962C8B-B14F-4D97-AF65-F5344CB8AC3E}">
        <p14:creationId xmlns:p14="http://schemas.microsoft.com/office/powerpoint/2010/main" val="41858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7591E-24AC-4FF7-90B1-CE00B4F2B7DF}"/>
              </a:ext>
            </a:extLst>
          </p:cNvPr>
          <p:cNvSpPr>
            <a:spLocks noGrp="1"/>
          </p:cNvSpPr>
          <p:nvPr>
            <p:ph type="title"/>
          </p:nvPr>
        </p:nvSpPr>
        <p:spPr>
          <a:xfrm>
            <a:off x="571500" y="36164"/>
            <a:ext cx="10715625" cy="971518"/>
          </a:xfrm>
        </p:spPr>
        <p:txBody>
          <a:bodyPr>
            <a:normAutofit/>
          </a:bodyPr>
          <a:lstStyle/>
          <a:p>
            <a:br>
              <a:rPr lang="en-US" sz="1800">
                <a:effectLst/>
                <a:latin typeface="Helvetica Light" panose="020B0403020202020204"/>
                <a:ea typeface="Times New Roman" panose="02020603050405020304" pitchFamily="18" charset="0"/>
                <a:cs typeface="Times New Roman" panose="02020603050405020304" pitchFamily="18" charset="0"/>
              </a:rPr>
            </a:br>
            <a:r>
              <a:rPr lang="en-US" sz="1800">
                <a:latin typeface="Helvetica Light" panose="020B0403020202020204"/>
                <a:ea typeface="Times New Roman" panose="02020603050405020304" pitchFamily="18" charset="0"/>
                <a:cs typeface="Times New Roman"/>
              </a:rPr>
              <a:t>PREMIUM MERCHANDISING PROGRAM BENEFITS</a:t>
            </a:r>
            <a:br>
              <a:rPr lang="en-US" sz="1800">
                <a:effectLst/>
                <a:latin typeface="Calibri" panose="020F0502020204030204" pitchFamily="34" charset="0"/>
                <a:ea typeface="Times New Roman" panose="02020603050405020304" pitchFamily="18" charset="0"/>
                <a:cs typeface="Times New Roman" panose="02020603050405020304" pitchFamily="18" charset="0"/>
              </a:rPr>
            </a:br>
            <a:endParaRPr lang="en-US" sz="1800"/>
          </a:p>
        </p:txBody>
      </p:sp>
      <p:sp>
        <p:nvSpPr>
          <p:cNvPr id="3" name="Content Placeholder 2">
            <a:extLst>
              <a:ext uri="{FF2B5EF4-FFF2-40B4-BE49-F238E27FC236}">
                <a16:creationId xmlns:a16="http://schemas.microsoft.com/office/drawing/2014/main" id="{21475836-9F1F-4F00-B5F4-71BEBA1E7710}"/>
              </a:ext>
            </a:extLst>
          </p:cNvPr>
          <p:cNvSpPr>
            <a:spLocks noGrp="1"/>
          </p:cNvSpPr>
          <p:nvPr>
            <p:ph idx="1"/>
          </p:nvPr>
        </p:nvSpPr>
        <p:spPr>
          <a:xfrm>
            <a:off x="571500" y="1152526"/>
            <a:ext cx="10515600" cy="4800600"/>
          </a:xfrm>
        </p:spPr>
        <p:txBody>
          <a:bodyPr vert="horz" lIns="91440" tIns="45720" rIns="91440" bIns="45720" rtlCol="0" anchor="t">
            <a:normAutofit/>
          </a:bodyPr>
          <a:lstStyle/>
          <a:p>
            <a:pPr marL="0" indent="0">
              <a:buNone/>
            </a:pPr>
            <a:r>
              <a:rPr lang="en-US" b="1">
                <a:latin typeface="Helvetica Light"/>
              </a:rPr>
              <a:t>Retailer Benefits:</a:t>
            </a:r>
          </a:p>
          <a:p>
            <a:r>
              <a:rPr lang="en-US">
                <a:latin typeface="Helvetica Light"/>
              </a:rPr>
              <a:t>Increased traffic with enhanced Le Creuset Brand exposure (premium brand destination)</a:t>
            </a:r>
          </a:p>
          <a:p>
            <a:r>
              <a:rPr lang="en-US">
                <a:latin typeface="Helvetica Light"/>
              </a:rPr>
              <a:t>Premium branded components:</a:t>
            </a:r>
            <a:endParaRPr lang="en-US"/>
          </a:p>
          <a:p>
            <a:pPr lvl="1">
              <a:buFont typeface="Courier New" panose="02070309020205020404" pitchFamily="49" charset="0"/>
              <a:buChar char="o"/>
            </a:pPr>
            <a:r>
              <a:rPr lang="en-US">
                <a:latin typeface="Helvetica Light"/>
              </a:rPr>
              <a:t>Branded Fixtures (min. 4 short and 4 tall) </a:t>
            </a:r>
          </a:p>
          <a:p>
            <a:pPr lvl="2">
              <a:buFont typeface="Wingdings" panose="05000000000000000000" pitchFamily="2" charset="2"/>
              <a:buChar char="§"/>
            </a:pPr>
            <a:r>
              <a:rPr lang="en-US" sz="1400">
                <a:latin typeface="Helvetica Light"/>
              </a:rPr>
              <a:t>$10,000 value</a:t>
            </a:r>
            <a:endParaRPr lang="en-US" sz="1400"/>
          </a:p>
          <a:p>
            <a:pPr lvl="1">
              <a:buFont typeface="Courier New" panose="02070309020205020404" pitchFamily="49" charset="0"/>
              <a:buChar char="o"/>
            </a:pPr>
            <a:r>
              <a:rPr lang="en-US">
                <a:latin typeface="Helvetica Light"/>
              </a:rPr>
              <a:t>Graphics/Lightbox (updated and interchangeable)</a:t>
            </a:r>
          </a:p>
          <a:p>
            <a:pPr lvl="2">
              <a:buFont typeface="Wingdings" panose="05000000000000000000" pitchFamily="2" charset="2"/>
              <a:buChar char="§"/>
            </a:pPr>
            <a:r>
              <a:rPr lang="en-US" sz="1400">
                <a:latin typeface="Helvetica Light"/>
              </a:rPr>
              <a:t>$3,000 value</a:t>
            </a:r>
            <a:endParaRPr lang="en-US" sz="1400"/>
          </a:p>
          <a:p>
            <a:pPr lvl="1">
              <a:buFont typeface="Courier New" panose="02070309020205020404" pitchFamily="49" charset="0"/>
              <a:buChar char="o"/>
            </a:pPr>
            <a:r>
              <a:rPr lang="en-US">
                <a:latin typeface="Helvetica Light"/>
              </a:rPr>
              <a:t>Merchandising kits to support new color/item launches</a:t>
            </a:r>
          </a:p>
          <a:p>
            <a:r>
              <a:rPr lang="en-US">
                <a:latin typeface="Helvetica Light"/>
              </a:rPr>
              <a:t>Exclusive services:</a:t>
            </a:r>
          </a:p>
          <a:p>
            <a:pPr lvl="1">
              <a:buFont typeface="Courier New" panose="02070309020205020404" pitchFamily="49" charset="0"/>
              <a:buChar char="o"/>
            </a:pPr>
            <a:r>
              <a:rPr lang="en-US">
                <a:latin typeface="Helvetica Light"/>
              </a:rPr>
              <a:t>Certified Le Creuset visual merchandising consultation</a:t>
            </a:r>
          </a:p>
          <a:p>
            <a:pPr lvl="2">
              <a:buFont typeface="Wingdings" panose="05000000000000000000" pitchFamily="2" charset="2"/>
              <a:buChar char="§"/>
            </a:pPr>
            <a:r>
              <a:rPr lang="en-US" sz="1400">
                <a:latin typeface="Helvetica Light"/>
              </a:rPr>
              <a:t>$1,000 value</a:t>
            </a:r>
            <a:endParaRPr lang="en-US" sz="1400"/>
          </a:p>
          <a:p>
            <a:pPr lvl="1">
              <a:buFont typeface="Courier New" panose="02070309020205020404" pitchFamily="49" charset="0"/>
              <a:buChar char="o"/>
            </a:pPr>
            <a:r>
              <a:rPr lang="en-US">
                <a:latin typeface="Helvetica Light"/>
              </a:rPr>
              <a:t>Strategic marketing support, tools and training  </a:t>
            </a:r>
          </a:p>
          <a:p>
            <a:pPr lvl="2">
              <a:buFont typeface="Wingdings" panose="05000000000000000000" pitchFamily="2" charset="2"/>
              <a:buChar char="§"/>
            </a:pPr>
            <a:r>
              <a:rPr lang="en-US" sz="1400">
                <a:latin typeface="Helvetica Light"/>
              </a:rPr>
              <a:t>LC Social Media shared exposure</a:t>
            </a:r>
            <a:endParaRPr lang="en-US" sz="1400"/>
          </a:p>
          <a:p>
            <a:pPr>
              <a:buFont typeface="Courier New" panose="02070309020205020404" pitchFamily="49" charset="0"/>
              <a:buChar char="o"/>
            </a:pPr>
            <a:endParaRPr lang="en-US"/>
          </a:p>
          <a:p>
            <a:pPr marL="0" indent="0">
              <a:buNone/>
            </a:pPr>
            <a:r>
              <a:rPr lang="en-US">
                <a:latin typeface="Helvetica Light"/>
              </a:rPr>
              <a:t>Total estimated value: $15,000</a:t>
            </a:r>
            <a:endParaRPr lang="en-US"/>
          </a:p>
          <a:p>
            <a:pPr marL="0" indent="0">
              <a:buNone/>
            </a:pPr>
            <a:endParaRPr lang="en-US"/>
          </a:p>
          <a:p>
            <a:endParaRPr lang="en-US"/>
          </a:p>
          <a:p>
            <a:pPr marL="0" indent="0">
              <a:buNone/>
            </a:pPr>
            <a:endParaRPr lang="en-US"/>
          </a:p>
        </p:txBody>
      </p:sp>
      <p:pic>
        <p:nvPicPr>
          <p:cNvPr id="9" name="Picture 9" descr="A picture containing text, indoor, floor&#10;&#10;Description automatically generated">
            <a:extLst>
              <a:ext uri="{FF2B5EF4-FFF2-40B4-BE49-F238E27FC236}">
                <a16:creationId xmlns:a16="http://schemas.microsoft.com/office/drawing/2014/main" id="{1772D7D1-2E39-4832-BC27-F0F8D016E891}"/>
              </a:ext>
            </a:extLst>
          </p:cNvPr>
          <p:cNvPicPr>
            <a:picLocks noChangeAspect="1"/>
          </p:cNvPicPr>
          <p:nvPr/>
        </p:nvPicPr>
        <p:blipFill>
          <a:blip r:embed="rId2"/>
          <a:stretch>
            <a:fillRect/>
          </a:stretch>
        </p:blipFill>
        <p:spPr>
          <a:xfrm>
            <a:off x="8830109" y="357584"/>
            <a:ext cx="3115148" cy="4157266"/>
          </a:xfrm>
          <a:prstGeom prst="rect">
            <a:avLst/>
          </a:prstGeom>
        </p:spPr>
      </p:pic>
      <p:pic>
        <p:nvPicPr>
          <p:cNvPr id="7" name="Picture 7" descr="A picture containing text, indoor&#10;&#10;Description automatically generated">
            <a:extLst>
              <a:ext uri="{FF2B5EF4-FFF2-40B4-BE49-F238E27FC236}">
                <a16:creationId xmlns:a16="http://schemas.microsoft.com/office/drawing/2014/main" id="{A7749DAA-B34E-439A-88B3-1B19AE02F864}"/>
              </a:ext>
            </a:extLst>
          </p:cNvPr>
          <p:cNvPicPr>
            <a:picLocks noChangeAspect="1"/>
          </p:cNvPicPr>
          <p:nvPr/>
        </p:nvPicPr>
        <p:blipFill rotWithShape="1">
          <a:blip r:embed="rId3"/>
          <a:srcRect t="8866"/>
          <a:stretch/>
        </p:blipFill>
        <p:spPr>
          <a:xfrm>
            <a:off x="5684158" y="3452812"/>
            <a:ext cx="3646474" cy="2447925"/>
          </a:xfrm>
          <a:prstGeom prst="rect">
            <a:avLst/>
          </a:prstGeom>
        </p:spPr>
      </p:pic>
    </p:spTree>
    <p:extLst>
      <p:ext uri="{BB962C8B-B14F-4D97-AF65-F5344CB8AC3E}">
        <p14:creationId xmlns:p14="http://schemas.microsoft.com/office/powerpoint/2010/main" val="242783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D1A3-54B7-4A88-A12D-B93B82AD0F56}"/>
              </a:ext>
            </a:extLst>
          </p:cNvPr>
          <p:cNvSpPr>
            <a:spLocks noGrp="1"/>
          </p:cNvSpPr>
          <p:nvPr>
            <p:ph type="title"/>
          </p:nvPr>
        </p:nvSpPr>
        <p:spPr/>
        <p:txBody>
          <a:bodyPr/>
          <a:lstStyle/>
          <a:p>
            <a:r>
              <a:rPr lang="en-US" dirty="0"/>
              <a:t>STRONG RETAILER PROGRAM SUPPORT: In-Store Merchandising</a:t>
            </a:r>
          </a:p>
        </p:txBody>
      </p:sp>
      <p:pic>
        <p:nvPicPr>
          <p:cNvPr id="18" name="Picture 17">
            <a:extLst>
              <a:ext uri="{FF2B5EF4-FFF2-40B4-BE49-F238E27FC236}">
                <a16:creationId xmlns:a16="http://schemas.microsoft.com/office/drawing/2014/main" id="{5EA5A735-6709-419B-8A6F-06C86A328343}"/>
              </a:ext>
            </a:extLst>
          </p:cNvPr>
          <p:cNvPicPr>
            <a:picLocks noChangeAspect="1"/>
          </p:cNvPicPr>
          <p:nvPr/>
        </p:nvPicPr>
        <p:blipFill rotWithShape="1">
          <a:blip r:embed="rId2"/>
          <a:srcRect t="9614"/>
          <a:stretch/>
        </p:blipFill>
        <p:spPr>
          <a:xfrm>
            <a:off x="7395011" y="2374078"/>
            <a:ext cx="4465939" cy="2560320"/>
          </a:xfrm>
          <a:prstGeom prst="rect">
            <a:avLst/>
          </a:prstGeom>
          <a:ln>
            <a:solidFill>
              <a:schemeClr val="tx1"/>
            </a:solidFill>
          </a:ln>
        </p:spPr>
      </p:pic>
      <p:pic>
        <p:nvPicPr>
          <p:cNvPr id="7" name="Picture 6">
            <a:extLst>
              <a:ext uri="{FF2B5EF4-FFF2-40B4-BE49-F238E27FC236}">
                <a16:creationId xmlns:a16="http://schemas.microsoft.com/office/drawing/2014/main" id="{E1E6C001-5527-4368-BE13-6501DD067946}"/>
              </a:ext>
            </a:extLst>
          </p:cNvPr>
          <p:cNvPicPr>
            <a:picLocks noChangeAspect="1"/>
          </p:cNvPicPr>
          <p:nvPr/>
        </p:nvPicPr>
        <p:blipFill>
          <a:blip r:embed="rId3"/>
          <a:stretch>
            <a:fillRect/>
          </a:stretch>
        </p:blipFill>
        <p:spPr>
          <a:xfrm>
            <a:off x="4123065" y="1705328"/>
            <a:ext cx="2712874" cy="3749040"/>
          </a:xfrm>
          <a:prstGeom prst="rect">
            <a:avLst/>
          </a:prstGeom>
          <a:ln>
            <a:solidFill>
              <a:schemeClr val="tx1"/>
            </a:solidFill>
          </a:ln>
        </p:spPr>
      </p:pic>
      <p:pic>
        <p:nvPicPr>
          <p:cNvPr id="9" name="Picture 8">
            <a:extLst>
              <a:ext uri="{FF2B5EF4-FFF2-40B4-BE49-F238E27FC236}">
                <a16:creationId xmlns:a16="http://schemas.microsoft.com/office/drawing/2014/main" id="{281E802A-568A-4024-B905-289D016FDA71}"/>
              </a:ext>
            </a:extLst>
          </p:cNvPr>
          <p:cNvPicPr>
            <a:picLocks noChangeAspect="1"/>
          </p:cNvPicPr>
          <p:nvPr/>
        </p:nvPicPr>
        <p:blipFill>
          <a:blip r:embed="rId4"/>
          <a:stretch>
            <a:fillRect/>
          </a:stretch>
        </p:blipFill>
        <p:spPr>
          <a:xfrm>
            <a:off x="422907" y="2011680"/>
            <a:ext cx="3141086" cy="2834640"/>
          </a:xfrm>
          <a:prstGeom prst="rect">
            <a:avLst/>
          </a:prstGeom>
          <a:ln>
            <a:solidFill>
              <a:schemeClr val="tx1"/>
            </a:solidFill>
          </a:ln>
        </p:spPr>
      </p:pic>
    </p:spTree>
    <p:extLst>
      <p:ext uri="{BB962C8B-B14F-4D97-AF65-F5344CB8AC3E}">
        <p14:creationId xmlns:p14="http://schemas.microsoft.com/office/powerpoint/2010/main" val="139176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13FE2-5B4D-4646-B1B9-02A882A24E48}"/>
              </a:ext>
            </a:extLst>
          </p:cNvPr>
          <p:cNvSpPr>
            <a:spLocks noGrp="1"/>
          </p:cNvSpPr>
          <p:nvPr>
            <p:ph idx="1"/>
          </p:nvPr>
        </p:nvSpPr>
        <p:spPr>
          <a:xfrm>
            <a:off x="838200" y="1432613"/>
            <a:ext cx="10439399" cy="3989906"/>
          </a:xfrm>
        </p:spPr>
        <p:txBody>
          <a:bodyPr vert="horz" lIns="91440" tIns="45720" rIns="91440" bIns="45720" rtlCol="0" anchor="t">
            <a:normAutofit/>
          </a:bodyPr>
          <a:lstStyle/>
          <a:p>
            <a:pPr marL="0" indent="0">
              <a:buNone/>
            </a:pPr>
            <a:r>
              <a:rPr lang="en-US" sz="1600" b="1"/>
              <a:t>Purpose</a:t>
            </a:r>
          </a:p>
          <a:p>
            <a:r>
              <a:rPr lang="en-US" sz="1600"/>
              <a:t>To provide the Wholesale sales team and retail partners with merchandising guidelines and supporting </a:t>
            </a:r>
            <a:r>
              <a:rPr lang="en-US" sz="1600" i="1"/>
              <a:t>visual</a:t>
            </a:r>
            <a:r>
              <a:rPr lang="en-US" sz="1600"/>
              <a:t> materials to ensure the brand is merchandised to brand standards in-store &amp; online to gain premium store placement while increasing sell through.</a:t>
            </a:r>
          </a:p>
          <a:p>
            <a:endParaRPr lang="en-US" sz="1600"/>
          </a:p>
          <a:p>
            <a:pPr marL="0" indent="0">
              <a:buNone/>
            </a:pPr>
            <a:r>
              <a:rPr lang="en-US" sz="1600" b="1"/>
              <a:t>Guide Components</a:t>
            </a:r>
          </a:p>
          <a:p>
            <a:r>
              <a:rPr lang="en-US" sz="1600"/>
              <a:t>Merchandising Suggestions for Locations within a store (LC Premium Merchandiser, Wall Bay, Metro Rack, etc.)</a:t>
            </a:r>
          </a:p>
          <a:p>
            <a:r>
              <a:rPr lang="en-US" sz="1600"/>
              <a:t>Merchandising Tips &amp; Tricks</a:t>
            </a:r>
          </a:p>
          <a:p>
            <a:r>
              <a:rPr lang="en-US" sz="1600"/>
              <a:t>List of Sales Materials available</a:t>
            </a:r>
          </a:p>
          <a:p>
            <a:r>
              <a:rPr lang="en-US" sz="1600"/>
              <a:t>Photo Gallery of Best-in-Class Merchandising by Independent Gourmet retailers</a:t>
            </a:r>
          </a:p>
          <a:p>
            <a:endParaRPr lang="en-US" sz="1600">
              <a:cs typeface="Calibri Light" panose="020F0302020204030204"/>
            </a:endParaRPr>
          </a:p>
          <a:p>
            <a:endParaRPr lang="en-US" sz="1600">
              <a:cs typeface="Calibri Light" panose="020F0302020204030204"/>
            </a:endParaRPr>
          </a:p>
          <a:p>
            <a:endParaRPr lang="en-US" sz="2400" b="1">
              <a:cs typeface="Calibri Light" panose="020F0302020204030204"/>
            </a:endParaRPr>
          </a:p>
        </p:txBody>
      </p:sp>
      <p:sp>
        <p:nvSpPr>
          <p:cNvPr id="4" name="Rectangle 3">
            <a:extLst>
              <a:ext uri="{FF2B5EF4-FFF2-40B4-BE49-F238E27FC236}">
                <a16:creationId xmlns:a16="http://schemas.microsoft.com/office/drawing/2014/main" id="{3EA7F8A4-908B-4F4A-BAFE-9243B8F7FC95}"/>
              </a:ext>
            </a:extLst>
          </p:cNvPr>
          <p:cNvSpPr/>
          <p:nvPr/>
        </p:nvSpPr>
        <p:spPr>
          <a:xfrm>
            <a:off x="2372139" y="5072259"/>
            <a:ext cx="744772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Light" panose="020F0302020204030204"/>
              </a:rPr>
              <a:t>Merchandising Guide available via this link: </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Light" panose="020F0302020204030204"/>
                <a:hlinkClick r:id="rId2"/>
              </a:rPr>
              <a:t>www.lecreuset.com/merchguide</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Light" panose="020F0302020204030204"/>
              </a:rPr>
              <a:t> </a:t>
            </a:r>
          </a:p>
        </p:txBody>
      </p:sp>
      <p:sp>
        <p:nvSpPr>
          <p:cNvPr id="8" name="Title 7">
            <a:extLst>
              <a:ext uri="{FF2B5EF4-FFF2-40B4-BE49-F238E27FC236}">
                <a16:creationId xmlns:a16="http://schemas.microsoft.com/office/drawing/2014/main" id="{DB66ECAF-C5D0-4D48-B5A2-83F20F784B00}"/>
              </a:ext>
            </a:extLst>
          </p:cNvPr>
          <p:cNvSpPr>
            <a:spLocks noGrp="1"/>
          </p:cNvSpPr>
          <p:nvPr>
            <p:ph type="title"/>
          </p:nvPr>
        </p:nvSpPr>
        <p:spPr/>
        <p:txBody>
          <a:bodyPr/>
          <a:lstStyle/>
          <a:p>
            <a:r>
              <a:rPr lang="en-US"/>
              <a:t>MERCHANDISING GUIDE</a:t>
            </a:r>
          </a:p>
        </p:txBody>
      </p:sp>
    </p:spTree>
    <p:extLst>
      <p:ext uri="{BB962C8B-B14F-4D97-AF65-F5344CB8AC3E}">
        <p14:creationId xmlns:p14="http://schemas.microsoft.com/office/powerpoint/2010/main" val="150512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94F22B-A093-4932-B1BA-6E37D2B2BC7F}"/>
              </a:ext>
            </a:extLst>
          </p:cNvPr>
          <p:cNvSpPr/>
          <p:nvPr/>
        </p:nvSpPr>
        <p:spPr>
          <a:xfrm>
            <a:off x="4038600" y="5995285"/>
            <a:ext cx="4709160" cy="818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6B9ED9-0F64-479A-9F4B-FC9C5D40FC75}"/>
              </a:ext>
            </a:extLst>
          </p:cNvPr>
          <p:cNvSpPr>
            <a:spLocks noGrp="1"/>
          </p:cNvSpPr>
          <p:nvPr>
            <p:ph type="title"/>
          </p:nvPr>
        </p:nvSpPr>
        <p:spPr/>
        <p:txBody>
          <a:bodyPr/>
          <a:lstStyle/>
          <a:p>
            <a:r>
              <a:rPr lang="en-US"/>
              <a:t>CLICKS: Enhancing On-line Experience and Media Engagement</a:t>
            </a:r>
          </a:p>
        </p:txBody>
      </p:sp>
      <p:pic>
        <p:nvPicPr>
          <p:cNvPr id="4098" name="Picture 4">
            <a:extLst>
              <a:ext uri="{FF2B5EF4-FFF2-40B4-BE49-F238E27FC236}">
                <a16:creationId xmlns:a16="http://schemas.microsoft.com/office/drawing/2014/main" id="{8C7781E8-4309-4E21-A6E8-0B02D6675F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69" t="26727" r="8231"/>
          <a:stretch/>
        </p:blipFill>
        <p:spPr bwMode="auto">
          <a:xfrm>
            <a:off x="238836" y="1234616"/>
            <a:ext cx="5822493" cy="282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5">
            <a:extLst>
              <a:ext uri="{FF2B5EF4-FFF2-40B4-BE49-F238E27FC236}">
                <a16:creationId xmlns:a16="http://schemas.microsoft.com/office/drawing/2014/main" id="{D22AFED0-D7A7-421B-AB3F-1A5FB5EAF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138" y="1209948"/>
            <a:ext cx="5675995" cy="284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15F5C86E-1CBC-4AA7-B774-221AAF1EFFCA}"/>
              </a:ext>
            </a:extLst>
          </p:cNvPr>
          <p:cNvSpPr txBox="1"/>
          <p:nvPr/>
        </p:nvSpPr>
        <p:spPr>
          <a:xfrm>
            <a:off x="215646" y="929640"/>
            <a:ext cx="5675994"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70C0"/>
                </a:solidFill>
                <a:effectLst/>
                <a:uLnTx/>
                <a:uFillTx/>
                <a:latin typeface="Helvetica Light" panose="020B0403020202020204"/>
                <a:ea typeface="+mn-ea"/>
                <a:cs typeface="+mn-cs"/>
              </a:rPr>
              <a:t>Brand Pages (Story):</a:t>
            </a:r>
          </a:p>
        </p:txBody>
      </p:sp>
      <p:sp>
        <p:nvSpPr>
          <p:cNvPr id="16" name="TextBox 15">
            <a:extLst>
              <a:ext uri="{FF2B5EF4-FFF2-40B4-BE49-F238E27FC236}">
                <a16:creationId xmlns:a16="http://schemas.microsoft.com/office/drawing/2014/main" id="{8A54CB8C-41D6-4148-BD01-5A175AC0C60B}"/>
              </a:ext>
            </a:extLst>
          </p:cNvPr>
          <p:cNvSpPr txBox="1"/>
          <p:nvPr/>
        </p:nvSpPr>
        <p:spPr>
          <a:xfrm>
            <a:off x="6189337" y="929640"/>
            <a:ext cx="4593955"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70C0"/>
                </a:solidFill>
                <a:effectLst/>
                <a:uLnTx/>
                <a:uFillTx/>
                <a:latin typeface="Helvetica Light" panose="020B0403020202020204"/>
                <a:ea typeface="+mn-ea"/>
                <a:cs typeface="+mn-cs"/>
              </a:rPr>
              <a:t>Shop By Brand, Color and Category:</a:t>
            </a:r>
          </a:p>
        </p:txBody>
      </p:sp>
      <p:grpSp>
        <p:nvGrpSpPr>
          <p:cNvPr id="25" name="Group 24">
            <a:extLst>
              <a:ext uri="{FF2B5EF4-FFF2-40B4-BE49-F238E27FC236}">
                <a16:creationId xmlns:a16="http://schemas.microsoft.com/office/drawing/2014/main" id="{63DF1B41-4818-4E7F-ABAD-98DF03D88364}"/>
              </a:ext>
            </a:extLst>
          </p:cNvPr>
          <p:cNvGrpSpPr/>
          <p:nvPr/>
        </p:nvGrpSpPr>
        <p:grpSpPr>
          <a:xfrm>
            <a:off x="7259112" y="4150877"/>
            <a:ext cx="4696763" cy="2511393"/>
            <a:chOff x="7259112" y="4120397"/>
            <a:chExt cx="4696763" cy="2511393"/>
          </a:xfrm>
        </p:grpSpPr>
        <p:sp>
          <p:nvSpPr>
            <p:cNvPr id="18" name="Rectangle 6">
              <a:extLst>
                <a:ext uri="{FF2B5EF4-FFF2-40B4-BE49-F238E27FC236}">
                  <a16:creationId xmlns:a16="http://schemas.microsoft.com/office/drawing/2014/main" id="{988B5EEC-73AF-4497-B204-040C81E67D3B}"/>
                </a:ext>
              </a:extLst>
            </p:cNvPr>
            <p:cNvSpPr>
              <a:spLocks noChangeArrowheads="1"/>
            </p:cNvSpPr>
            <p:nvPr/>
          </p:nvSpPr>
          <p:spPr bwMode="auto">
            <a:xfrm>
              <a:off x="7259112" y="4120397"/>
              <a:ext cx="409468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4472C4"/>
                  </a:solidFill>
                  <a:effectLst/>
                  <a:uLnTx/>
                  <a:uFillTx/>
                  <a:latin typeface="Helvetica Light" panose="020B0403020202020204"/>
                  <a:ea typeface="+mn-ea"/>
                  <a:cs typeface="+mn-cs"/>
                </a:rPr>
                <a:t>Digital &amp; Social Media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Helvetica Light" panose="020B0403020202020204"/>
                  <a:ea typeface="+mn-ea"/>
                  <a:cs typeface="+mn-cs"/>
                </a:rPr>
                <a:t>Email Content, Facebook, Instagram, Twitter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Helvetica Light" panose="020B0403020202020204"/>
                  <a:ea typeface="+mn-ea"/>
                  <a:cs typeface="+mn-cs"/>
                </a:rPr>
                <a:t>(</a:t>
              </a:r>
              <a:r>
                <a:rPr kumimoji="0" lang="en-US" altLang="en-US" sz="1300" b="0" i="1" u="none" strike="noStrike" kern="1200" cap="none" spc="0" normalizeH="0" baseline="0" noProof="0">
                  <a:ln>
                    <a:noFill/>
                  </a:ln>
                  <a:solidFill>
                    <a:srgbClr val="000000"/>
                  </a:solidFill>
                  <a:effectLst/>
                  <a:uLnTx/>
                  <a:uFillTx/>
                  <a:latin typeface="Helvetica Light" panose="020B0403020202020204"/>
                  <a:ea typeface="+mn-ea"/>
                  <a:cs typeface="+mn-cs"/>
                  <a:hlinkClick r:id="rId4"/>
                </a:rPr>
                <a:t>The Social Press Kit</a:t>
              </a:r>
              <a:r>
                <a:rPr kumimoji="0" lang="en-US" altLang="en-US" sz="1300" b="0" i="0" u="none" strike="noStrike" kern="1200" cap="none" spc="0" normalizeH="0" baseline="0" noProof="0">
                  <a:ln>
                    <a:noFill/>
                  </a:ln>
                  <a:solidFill>
                    <a:srgbClr val="000000"/>
                  </a:solidFill>
                  <a:effectLst/>
                  <a:uLnTx/>
                  <a:uFillTx/>
                  <a:latin typeface="Helvetica Light" panose="020B0403020202020204"/>
                  <a:ea typeface="+mn-ea"/>
                  <a:cs typeface="+mn-cs"/>
                </a:rPr>
                <a:t>)</a:t>
              </a:r>
            </a:p>
          </p:txBody>
        </p:sp>
        <p:pic>
          <p:nvPicPr>
            <p:cNvPr id="19" name="Picture 18">
              <a:extLst>
                <a:ext uri="{FF2B5EF4-FFF2-40B4-BE49-F238E27FC236}">
                  <a16:creationId xmlns:a16="http://schemas.microsoft.com/office/drawing/2014/main" id="{725E83A1-04F4-46E4-9419-64EB2666E494}"/>
                </a:ext>
              </a:extLst>
            </p:cNvPr>
            <p:cNvPicPr>
              <a:picLocks noChangeAspect="1"/>
            </p:cNvPicPr>
            <p:nvPr/>
          </p:nvPicPr>
          <p:blipFill>
            <a:blip r:embed="rId5"/>
            <a:stretch>
              <a:fillRect/>
            </a:stretch>
          </p:blipFill>
          <p:spPr>
            <a:xfrm>
              <a:off x="7292306" y="4819269"/>
              <a:ext cx="4663569" cy="1812521"/>
            </a:xfrm>
            <a:prstGeom prst="rect">
              <a:avLst/>
            </a:prstGeom>
          </p:spPr>
        </p:pic>
      </p:grpSp>
      <p:grpSp>
        <p:nvGrpSpPr>
          <p:cNvPr id="24" name="Group 23">
            <a:extLst>
              <a:ext uri="{FF2B5EF4-FFF2-40B4-BE49-F238E27FC236}">
                <a16:creationId xmlns:a16="http://schemas.microsoft.com/office/drawing/2014/main" id="{DF9103A0-29FD-41D1-A014-A538F7684971}"/>
              </a:ext>
            </a:extLst>
          </p:cNvPr>
          <p:cNvGrpSpPr/>
          <p:nvPr/>
        </p:nvGrpSpPr>
        <p:grpSpPr>
          <a:xfrm>
            <a:off x="230886" y="4131386"/>
            <a:ext cx="6833042" cy="2552700"/>
            <a:chOff x="230886" y="4100906"/>
            <a:chExt cx="6833042" cy="2552700"/>
          </a:xfrm>
        </p:grpSpPr>
        <p:pic>
          <p:nvPicPr>
            <p:cNvPr id="13" name="Picture 12">
              <a:extLst>
                <a:ext uri="{FF2B5EF4-FFF2-40B4-BE49-F238E27FC236}">
                  <a16:creationId xmlns:a16="http://schemas.microsoft.com/office/drawing/2014/main" id="{2873A329-87E9-493E-8EE9-B828FA350F69}"/>
                </a:ext>
              </a:extLst>
            </p:cNvPr>
            <p:cNvPicPr>
              <a:picLocks noChangeAspect="1"/>
            </p:cNvPicPr>
            <p:nvPr/>
          </p:nvPicPr>
          <p:blipFill>
            <a:blip r:embed="rId6"/>
            <a:stretch>
              <a:fillRect/>
            </a:stretch>
          </p:blipFill>
          <p:spPr>
            <a:xfrm>
              <a:off x="2632820" y="4401360"/>
              <a:ext cx="1904335" cy="1082040"/>
            </a:xfrm>
            <a:prstGeom prst="rect">
              <a:avLst/>
            </a:prstGeom>
          </p:spPr>
        </p:pic>
        <p:sp>
          <p:nvSpPr>
            <p:cNvPr id="17" name="TextBox 16">
              <a:extLst>
                <a:ext uri="{FF2B5EF4-FFF2-40B4-BE49-F238E27FC236}">
                  <a16:creationId xmlns:a16="http://schemas.microsoft.com/office/drawing/2014/main" id="{E3B39624-EBB1-40BC-A20B-33281E902B82}"/>
                </a:ext>
              </a:extLst>
            </p:cNvPr>
            <p:cNvSpPr txBox="1"/>
            <p:nvPr/>
          </p:nvSpPr>
          <p:spPr>
            <a:xfrm>
              <a:off x="230886" y="4100906"/>
              <a:ext cx="5934598"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70C0"/>
                  </a:solidFill>
                  <a:effectLst/>
                  <a:uLnTx/>
                  <a:uFillTx/>
                  <a:latin typeface="Helvetica Light" panose="020B0403020202020204"/>
                  <a:ea typeface="+mn-ea"/>
                  <a:cs typeface="+mn-cs"/>
                </a:rPr>
                <a:t>Lifestyle Imagery, Banners, Recipes, and Videos:</a:t>
              </a:r>
            </a:p>
          </p:txBody>
        </p:sp>
        <p:pic>
          <p:nvPicPr>
            <p:cNvPr id="22" name="Picture 3">
              <a:extLst>
                <a:ext uri="{FF2B5EF4-FFF2-40B4-BE49-F238E27FC236}">
                  <a16:creationId xmlns:a16="http://schemas.microsoft.com/office/drawing/2014/main" id="{6D6ADA1A-C449-4E95-89C5-2B7F74441698}"/>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6365982" y="4423244"/>
              <a:ext cx="697946" cy="9120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B5C8133-65D6-4C10-B52E-F8F2D40C4920}"/>
                </a:ext>
              </a:extLst>
            </p:cNvPr>
            <p:cNvPicPr>
              <a:picLocks noChangeAspect="1"/>
            </p:cNvPicPr>
            <p:nvPr/>
          </p:nvPicPr>
          <p:blipFill rotWithShape="1">
            <a:blip r:embed="rId9"/>
            <a:srcRect r="36959"/>
            <a:stretch/>
          </p:blipFill>
          <p:spPr>
            <a:xfrm>
              <a:off x="4620909" y="5335285"/>
              <a:ext cx="2442831" cy="1318321"/>
            </a:xfrm>
            <a:prstGeom prst="rect">
              <a:avLst/>
            </a:prstGeom>
          </p:spPr>
        </p:pic>
        <p:pic>
          <p:nvPicPr>
            <p:cNvPr id="12" name="Picture 11">
              <a:extLst>
                <a:ext uri="{FF2B5EF4-FFF2-40B4-BE49-F238E27FC236}">
                  <a16:creationId xmlns:a16="http://schemas.microsoft.com/office/drawing/2014/main" id="{76B8DAB6-B804-4243-9C67-938D06717389}"/>
                </a:ext>
              </a:extLst>
            </p:cNvPr>
            <p:cNvPicPr>
              <a:picLocks noChangeAspect="1"/>
            </p:cNvPicPr>
            <p:nvPr/>
          </p:nvPicPr>
          <p:blipFill>
            <a:blip r:embed="rId10"/>
            <a:stretch>
              <a:fillRect/>
            </a:stretch>
          </p:blipFill>
          <p:spPr>
            <a:xfrm>
              <a:off x="4538935" y="4401360"/>
              <a:ext cx="1854245" cy="1082040"/>
            </a:xfrm>
            <a:prstGeom prst="rect">
              <a:avLst/>
            </a:prstGeom>
          </p:spPr>
        </p:pic>
        <p:pic>
          <p:nvPicPr>
            <p:cNvPr id="9" name="Picture 8">
              <a:extLst>
                <a:ext uri="{FF2B5EF4-FFF2-40B4-BE49-F238E27FC236}">
                  <a16:creationId xmlns:a16="http://schemas.microsoft.com/office/drawing/2014/main" id="{F31EDB57-C884-47A3-B76C-4A638CCC82D8}"/>
                </a:ext>
              </a:extLst>
            </p:cNvPr>
            <p:cNvPicPr>
              <a:picLocks noChangeAspect="1"/>
            </p:cNvPicPr>
            <p:nvPr/>
          </p:nvPicPr>
          <p:blipFill>
            <a:blip r:embed="rId11"/>
            <a:stretch>
              <a:fillRect/>
            </a:stretch>
          </p:blipFill>
          <p:spPr>
            <a:xfrm>
              <a:off x="337567" y="4539485"/>
              <a:ext cx="2314193" cy="896395"/>
            </a:xfrm>
            <a:prstGeom prst="rect">
              <a:avLst/>
            </a:prstGeom>
          </p:spPr>
        </p:pic>
        <p:pic>
          <p:nvPicPr>
            <p:cNvPr id="15" name="Picture 14">
              <a:extLst>
                <a:ext uri="{FF2B5EF4-FFF2-40B4-BE49-F238E27FC236}">
                  <a16:creationId xmlns:a16="http://schemas.microsoft.com/office/drawing/2014/main" id="{42697B35-0649-4885-B84A-8E8E4C1A88E1}"/>
                </a:ext>
              </a:extLst>
            </p:cNvPr>
            <p:cNvPicPr>
              <a:picLocks noChangeAspect="1"/>
            </p:cNvPicPr>
            <p:nvPr/>
          </p:nvPicPr>
          <p:blipFill>
            <a:blip r:embed="rId12"/>
            <a:stretch>
              <a:fillRect/>
            </a:stretch>
          </p:blipFill>
          <p:spPr>
            <a:xfrm>
              <a:off x="337567" y="5518801"/>
              <a:ext cx="4234433" cy="1104139"/>
            </a:xfrm>
            <a:prstGeom prst="rect">
              <a:avLst/>
            </a:prstGeom>
          </p:spPr>
        </p:pic>
      </p:grpSp>
      <p:pic>
        <p:nvPicPr>
          <p:cNvPr id="23" name="Picture 22">
            <a:extLst>
              <a:ext uri="{FF2B5EF4-FFF2-40B4-BE49-F238E27FC236}">
                <a16:creationId xmlns:a16="http://schemas.microsoft.com/office/drawing/2014/main" id="{6F71B584-6693-4381-9C2D-DA1F3C44E32C}"/>
              </a:ext>
            </a:extLst>
          </p:cNvPr>
          <p:cNvPicPr>
            <a:picLocks noChangeAspect="1"/>
          </p:cNvPicPr>
          <p:nvPr/>
        </p:nvPicPr>
        <p:blipFill>
          <a:blip r:embed="rId13"/>
          <a:stretch>
            <a:fillRect/>
          </a:stretch>
        </p:blipFill>
        <p:spPr>
          <a:xfrm>
            <a:off x="6292743" y="1208775"/>
            <a:ext cx="5496390" cy="865119"/>
          </a:xfrm>
          <a:prstGeom prst="rect">
            <a:avLst/>
          </a:prstGeom>
        </p:spPr>
      </p:pic>
    </p:spTree>
    <p:extLst>
      <p:ext uri="{BB962C8B-B14F-4D97-AF65-F5344CB8AC3E}">
        <p14:creationId xmlns:p14="http://schemas.microsoft.com/office/powerpoint/2010/main" val="371811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072AA-11EB-4CD8-A827-1371EC9E8D92}"/>
              </a:ext>
            </a:extLst>
          </p:cNvPr>
          <p:cNvSpPr>
            <a:spLocks noGrp="1"/>
          </p:cNvSpPr>
          <p:nvPr>
            <p:ph type="ctrTitle"/>
          </p:nvPr>
        </p:nvSpPr>
        <p:spPr/>
        <p:txBody>
          <a:bodyPr>
            <a:normAutofit/>
          </a:bodyPr>
          <a:lstStyle/>
          <a:p>
            <a:r>
              <a:rPr lang="en-US" sz="2800" dirty="0"/>
              <a:t>GOURMET CATALOG – SPECIALTY STORE PROGRAMS</a:t>
            </a:r>
          </a:p>
        </p:txBody>
      </p:sp>
    </p:spTree>
    <p:extLst>
      <p:ext uri="{BB962C8B-B14F-4D97-AF65-F5344CB8AC3E}">
        <p14:creationId xmlns:p14="http://schemas.microsoft.com/office/powerpoint/2010/main" val="61563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072AA-11EB-4CD8-A827-1371EC9E8D92}"/>
              </a:ext>
            </a:extLst>
          </p:cNvPr>
          <p:cNvSpPr>
            <a:spLocks noGrp="1"/>
          </p:cNvSpPr>
          <p:nvPr>
            <p:ph type="ctrTitle"/>
          </p:nvPr>
        </p:nvSpPr>
        <p:spPr/>
        <p:txBody>
          <a:bodyPr>
            <a:normAutofit/>
          </a:bodyPr>
          <a:lstStyle/>
          <a:p>
            <a:r>
              <a:rPr lang="en-US" sz="2800"/>
              <a:t>CREATE MY PLACE PARTNERSHIP</a:t>
            </a:r>
          </a:p>
        </p:txBody>
      </p:sp>
    </p:spTree>
    <p:extLst>
      <p:ext uri="{BB962C8B-B14F-4D97-AF65-F5344CB8AC3E}">
        <p14:creationId xmlns:p14="http://schemas.microsoft.com/office/powerpoint/2010/main" val="9851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DBC1C1-87A5-8C4F-AA42-0E48318D7A1B}"/>
              </a:ext>
            </a:extLst>
          </p:cNvPr>
          <p:cNvSpPr txBox="1"/>
          <p:nvPr/>
        </p:nvSpPr>
        <p:spPr>
          <a:xfrm>
            <a:off x="2337849" y="2583737"/>
            <a:ext cx="7532016" cy="1711366"/>
          </a:xfrm>
          <a:prstGeom prst="rect">
            <a:avLst/>
          </a:prstGeom>
          <a:noFill/>
        </p:spPr>
        <p:txBody>
          <a:bodyPr wrap="square" rtlCol="0">
            <a:spAutoFit/>
          </a:bodyPr>
          <a:lstStyle/>
          <a:p>
            <a:pPr algn="ctr">
              <a:lnSpc>
                <a:spcPct val="150000"/>
              </a:lnSpc>
            </a:pPr>
            <a:r>
              <a:rPr lang="en-US" i="1">
                <a:solidFill>
                  <a:schemeClr val="tx1">
                    <a:lumMod val="75000"/>
                    <a:lumOff val="25000"/>
                  </a:schemeClr>
                </a:solidFill>
                <a:latin typeface="Helvetica Light" panose="020B0403020202020204" pitchFamily="34" charset="0"/>
              </a:rPr>
              <a:t>The information contained in these documents is confidential, privileged and only for the information of the intended recipient and </a:t>
            </a:r>
          </a:p>
          <a:p>
            <a:pPr algn="ctr">
              <a:lnSpc>
                <a:spcPct val="150000"/>
              </a:lnSpc>
            </a:pPr>
            <a:r>
              <a:rPr lang="en-US" i="1">
                <a:solidFill>
                  <a:schemeClr val="tx1">
                    <a:lumMod val="75000"/>
                    <a:lumOff val="25000"/>
                  </a:schemeClr>
                </a:solidFill>
                <a:latin typeface="Helvetica Light" panose="020B0403020202020204" pitchFamily="34" charset="0"/>
              </a:rPr>
              <a:t>may not be used, published or redistributed without the prior written consent of Le Creuset of America Inc..</a:t>
            </a:r>
          </a:p>
        </p:txBody>
      </p:sp>
    </p:spTree>
    <p:extLst>
      <p:ext uri="{BB962C8B-B14F-4D97-AF65-F5344CB8AC3E}">
        <p14:creationId xmlns:p14="http://schemas.microsoft.com/office/powerpoint/2010/main" val="163727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47C2-5CA8-4794-8674-44D7A8F80C2C}"/>
              </a:ext>
            </a:extLst>
          </p:cNvPr>
          <p:cNvSpPr>
            <a:spLocks noGrp="1"/>
          </p:cNvSpPr>
          <p:nvPr>
            <p:ph type="title"/>
          </p:nvPr>
        </p:nvSpPr>
        <p:spPr/>
        <p:txBody>
          <a:bodyPr/>
          <a:lstStyle/>
          <a:p>
            <a:r>
              <a:rPr lang="en-US"/>
              <a:t>CREATE MY PLACE: BRAND STORE LANDING PAGE</a:t>
            </a:r>
          </a:p>
        </p:txBody>
      </p:sp>
      <p:pic>
        <p:nvPicPr>
          <p:cNvPr id="5" name="Content Placeholder 4" descr="Website&#10;&#10;Description automatically generated with low confidence">
            <a:extLst>
              <a:ext uri="{FF2B5EF4-FFF2-40B4-BE49-F238E27FC236}">
                <a16:creationId xmlns:a16="http://schemas.microsoft.com/office/drawing/2014/main" id="{6191D917-4713-4236-A7AB-2113247BC3E5}"/>
              </a:ext>
            </a:extLst>
          </p:cNvPr>
          <p:cNvPicPr>
            <a:picLocks noGrp="1" noChangeAspect="1"/>
          </p:cNvPicPr>
          <p:nvPr>
            <p:ph idx="1"/>
          </p:nvPr>
        </p:nvPicPr>
        <p:blipFill>
          <a:blip r:embed="rId2"/>
          <a:stretch>
            <a:fillRect/>
          </a:stretch>
        </p:blipFill>
        <p:spPr>
          <a:xfrm>
            <a:off x="1787153" y="1261072"/>
            <a:ext cx="8624691" cy="4800600"/>
          </a:xfrm>
          <a:ln>
            <a:solidFill>
              <a:schemeClr val="tx1"/>
            </a:solidFill>
          </a:ln>
        </p:spPr>
      </p:pic>
    </p:spTree>
    <p:extLst>
      <p:ext uri="{BB962C8B-B14F-4D97-AF65-F5344CB8AC3E}">
        <p14:creationId xmlns:p14="http://schemas.microsoft.com/office/powerpoint/2010/main" val="270491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3CDD-701A-4143-9344-2AFD57FBBE5B}"/>
              </a:ext>
            </a:extLst>
          </p:cNvPr>
          <p:cNvSpPr>
            <a:spLocks noGrp="1"/>
          </p:cNvSpPr>
          <p:nvPr>
            <p:ph type="title"/>
          </p:nvPr>
        </p:nvSpPr>
        <p:spPr/>
        <p:txBody>
          <a:bodyPr/>
          <a:lstStyle/>
          <a:p>
            <a:r>
              <a:rPr lang="en-US"/>
              <a:t>CREATE MY PLACE BRAND STORE LANDING PAGE: VIDEO </a:t>
            </a:r>
          </a:p>
        </p:txBody>
      </p:sp>
      <p:pic>
        <p:nvPicPr>
          <p:cNvPr id="6" name="Content Placeholder 5">
            <a:extLst>
              <a:ext uri="{FF2B5EF4-FFF2-40B4-BE49-F238E27FC236}">
                <a16:creationId xmlns:a16="http://schemas.microsoft.com/office/drawing/2014/main" id="{174BAACD-D2E9-4759-BF06-5BD59BFDFCC1}"/>
              </a:ext>
            </a:extLst>
          </p:cNvPr>
          <p:cNvPicPr>
            <a:picLocks noGrp="1" noChangeAspect="1"/>
          </p:cNvPicPr>
          <p:nvPr>
            <p:ph idx="1"/>
          </p:nvPr>
        </p:nvPicPr>
        <p:blipFill>
          <a:blip r:embed="rId2"/>
          <a:stretch>
            <a:fillRect/>
          </a:stretch>
        </p:blipFill>
        <p:spPr>
          <a:xfrm>
            <a:off x="1541390" y="1191059"/>
            <a:ext cx="9023614" cy="5029200"/>
          </a:xfrm>
          <a:ln>
            <a:solidFill>
              <a:schemeClr val="tx1"/>
            </a:solidFill>
          </a:ln>
        </p:spPr>
      </p:pic>
    </p:spTree>
    <p:extLst>
      <p:ext uri="{BB962C8B-B14F-4D97-AF65-F5344CB8AC3E}">
        <p14:creationId xmlns:p14="http://schemas.microsoft.com/office/powerpoint/2010/main" val="400491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3CDD-701A-4143-9344-2AFD57FBBE5B}"/>
              </a:ext>
            </a:extLst>
          </p:cNvPr>
          <p:cNvSpPr>
            <a:spLocks noGrp="1"/>
          </p:cNvSpPr>
          <p:nvPr>
            <p:ph type="title"/>
          </p:nvPr>
        </p:nvSpPr>
        <p:spPr/>
        <p:txBody>
          <a:bodyPr/>
          <a:lstStyle/>
          <a:p>
            <a:r>
              <a:rPr lang="en-US"/>
              <a:t>CREATE MY PLACE: PRODUCT DETAIL PAGE</a:t>
            </a:r>
          </a:p>
        </p:txBody>
      </p:sp>
      <p:pic>
        <p:nvPicPr>
          <p:cNvPr id="11" name="Content Placeholder 10" descr="Graphical user interface, text, application&#10;&#10;Description automatically generated">
            <a:extLst>
              <a:ext uri="{FF2B5EF4-FFF2-40B4-BE49-F238E27FC236}">
                <a16:creationId xmlns:a16="http://schemas.microsoft.com/office/drawing/2014/main" id="{C0792902-31B4-4E32-B8DB-8B9E304D955E}"/>
              </a:ext>
            </a:extLst>
          </p:cNvPr>
          <p:cNvPicPr>
            <a:picLocks noGrp="1" noChangeAspect="1"/>
          </p:cNvPicPr>
          <p:nvPr>
            <p:ph idx="1"/>
          </p:nvPr>
        </p:nvPicPr>
        <p:blipFill>
          <a:blip r:embed="rId2"/>
          <a:stretch>
            <a:fillRect/>
          </a:stretch>
        </p:blipFill>
        <p:spPr>
          <a:xfrm>
            <a:off x="1879960" y="1331259"/>
            <a:ext cx="8190034" cy="4800600"/>
          </a:xfrm>
          <a:ln>
            <a:solidFill>
              <a:schemeClr val="tx1"/>
            </a:solidFill>
          </a:ln>
        </p:spPr>
      </p:pic>
    </p:spTree>
    <p:extLst>
      <p:ext uri="{BB962C8B-B14F-4D97-AF65-F5344CB8AC3E}">
        <p14:creationId xmlns:p14="http://schemas.microsoft.com/office/powerpoint/2010/main" val="421107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3CDD-701A-4143-9344-2AFD57FBBE5B}"/>
              </a:ext>
            </a:extLst>
          </p:cNvPr>
          <p:cNvSpPr>
            <a:spLocks noGrp="1"/>
          </p:cNvSpPr>
          <p:nvPr>
            <p:ph type="title"/>
          </p:nvPr>
        </p:nvSpPr>
        <p:spPr/>
        <p:txBody>
          <a:bodyPr/>
          <a:lstStyle/>
          <a:p>
            <a:r>
              <a:rPr lang="en-US"/>
              <a:t>CREATE MY PLACE: PRODUCT DETAIL PAGE</a:t>
            </a:r>
          </a:p>
        </p:txBody>
      </p:sp>
      <p:pic>
        <p:nvPicPr>
          <p:cNvPr id="10" name="Content Placeholder 9" descr="A picture containing text, screenshot, kitchenware&#10;&#10;Description automatically generated">
            <a:extLst>
              <a:ext uri="{FF2B5EF4-FFF2-40B4-BE49-F238E27FC236}">
                <a16:creationId xmlns:a16="http://schemas.microsoft.com/office/drawing/2014/main" id="{6D3FF66A-2063-4AAF-8671-9D2AAC8DC963}"/>
              </a:ext>
            </a:extLst>
          </p:cNvPr>
          <p:cNvPicPr>
            <a:picLocks noGrp="1" noChangeAspect="1"/>
          </p:cNvPicPr>
          <p:nvPr>
            <p:ph idx="1"/>
          </p:nvPr>
        </p:nvPicPr>
        <p:blipFill>
          <a:blip r:embed="rId2"/>
          <a:stretch>
            <a:fillRect/>
          </a:stretch>
        </p:blipFill>
        <p:spPr>
          <a:xfrm>
            <a:off x="1476772" y="1124633"/>
            <a:ext cx="8966481" cy="5073511"/>
          </a:xfrm>
          <a:ln>
            <a:solidFill>
              <a:schemeClr val="tx1"/>
            </a:solidFill>
          </a:ln>
        </p:spPr>
      </p:pic>
    </p:spTree>
    <p:extLst>
      <p:ext uri="{BB962C8B-B14F-4D97-AF65-F5344CB8AC3E}">
        <p14:creationId xmlns:p14="http://schemas.microsoft.com/office/powerpoint/2010/main" val="83577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072AA-11EB-4CD8-A827-1371EC9E8D92}"/>
              </a:ext>
            </a:extLst>
          </p:cNvPr>
          <p:cNvSpPr>
            <a:spLocks noGrp="1"/>
          </p:cNvSpPr>
          <p:nvPr>
            <p:ph type="ctrTitle"/>
          </p:nvPr>
        </p:nvSpPr>
        <p:spPr/>
        <p:txBody>
          <a:bodyPr>
            <a:normAutofit/>
          </a:bodyPr>
          <a:lstStyle/>
          <a:p>
            <a:r>
              <a:rPr lang="en-US" sz="2800" dirty="0"/>
              <a:t>SPECIALTY STORE PROGRAMS</a:t>
            </a:r>
          </a:p>
        </p:txBody>
      </p:sp>
    </p:spTree>
    <p:extLst>
      <p:ext uri="{BB962C8B-B14F-4D97-AF65-F5344CB8AC3E}">
        <p14:creationId xmlns:p14="http://schemas.microsoft.com/office/powerpoint/2010/main" val="312013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62D8D99-D3D7-4856-80B4-B282852142B6}"/>
              </a:ext>
            </a:extLst>
          </p:cNvPr>
          <p:cNvGraphicFramePr>
            <a:graphicFrameLocks noGrp="1"/>
          </p:cNvGraphicFramePr>
          <p:nvPr/>
        </p:nvGraphicFramePr>
        <p:xfrm>
          <a:off x="716096" y="706688"/>
          <a:ext cx="10620260" cy="4895852"/>
        </p:xfrm>
        <a:graphic>
          <a:graphicData uri="http://schemas.openxmlformats.org/drawingml/2006/table">
            <a:tbl>
              <a:tblPr/>
              <a:tblGrid>
                <a:gridCol w="5093238">
                  <a:extLst>
                    <a:ext uri="{9D8B030D-6E8A-4147-A177-3AD203B41FA5}">
                      <a16:colId xmlns:a16="http://schemas.microsoft.com/office/drawing/2014/main" val="2117654559"/>
                    </a:ext>
                  </a:extLst>
                </a:gridCol>
                <a:gridCol w="1423205">
                  <a:extLst>
                    <a:ext uri="{9D8B030D-6E8A-4147-A177-3AD203B41FA5}">
                      <a16:colId xmlns:a16="http://schemas.microsoft.com/office/drawing/2014/main" val="3009398898"/>
                    </a:ext>
                  </a:extLst>
                </a:gridCol>
                <a:gridCol w="1367939">
                  <a:extLst>
                    <a:ext uri="{9D8B030D-6E8A-4147-A177-3AD203B41FA5}">
                      <a16:colId xmlns:a16="http://schemas.microsoft.com/office/drawing/2014/main" val="287663964"/>
                    </a:ext>
                  </a:extLst>
                </a:gridCol>
                <a:gridCol w="1367939">
                  <a:extLst>
                    <a:ext uri="{9D8B030D-6E8A-4147-A177-3AD203B41FA5}">
                      <a16:colId xmlns:a16="http://schemas.microsoft.com/office/drawing/2014/main" val="2767529639"/>
                    </a:ext>
                  </a:extLst>
                </a:gridCol>
                <a:gridCol w="1367939">
                  <a:extLst>
                    <a:ext uri="{9D8B030D-6E8A-4147-A177-3AD203B41FA5}">
                      <a16:colId xmlns:a16="http://schemas.microsoft.com/office/drawing/2014/main" val="3547513925"/>
                    </a:ext>
                  </a:extLst>
                </a:gridCol>
              </a:tblGrid>
              <a:tr h="232643">
                <a:tc>
                  <a:txBody>
                    <a:bodyPr/>
                    <a:lstStyle/>
                    <a:p>
                      <a:pPr algn="l" fontAlgn="b"/>
                      <a:endParaRPr lang="en-US" sz="1050" b="0"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en-US" sz="1200" b="0" i="0"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50" b="0" i="0" u="none" strike="noStrike">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50" b="0" i="0" u="none" strike="noStrike">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3762090"/>
                  </a:ext>
                </a:extLst>
              </a:tr>
              <a:tr h="348963">
                <a:tc>
                  <a:txBody>
                    <a:bodyPr/>
                    <a:lstStyle/>
                    <a:p>
                      <a:pPr algn="l" fontAlgn="ctr"/>
                      <a:endParaRPr lang="en-US" sz="1200" b="0" i="0"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4">
                  <a:txBody>
                    <a:bodyPr/>
                    <a:lstStyle/>
                    <a:p>
                      <a:pPr algn="ctr" fontAlgn="ctr"/>
                      <a:r>
                        <a:rPr lang="en-US" sz="1800" b="1" i="0" u="none" strike="noStrike">
                          <a:solidFill>
                            <a:srgbClr val="000000"/>
                          </a:solidFill>
                          <a:effectLst/>
                          <a:latin typeface="+mn-lt"/>
                        </a:rPr>
                        <a:t>STATUS ACHIEVED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22054304"/>
                  </a:ext>
                </a:extLst>
              </a:tr>
              <a:tr h="542832">
                <a:tc>
                  <a:txBody>
                    <a:bodyPr/>
                    <a:lstStyle/>
                    <a:p>
                      <a:pPr algn="ctr" fontAlgn="ctr"/>
                      <a:r>
                        <a:rPr lang="en-US" sz="1200" b="1" i="0" u="none" strike="noStrike">
                          <a:solidFill>
                            <a:srgbClr val="000000"/>
                          </a:solidFill>
                          <a:effectLst/>
                          <a:latin typeface="+mn-lt"/>
                        </a:rPr>
                        <a:t>REQUIREMENTS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1" i="0" u="none" strike="noStrike">
                          <a:solidFill>
                            <a:srgbClr val="000000"/>
                          </a:solidFill>
                          <a:effectLst/>
                          <a:latin typeface="+mn-lt"/>
                        </a:rPr>
                        <a:t>STANDARD</a:t>
                      </a:r>
                      <a:endParaRPr lang="en-US"/>
                    </a:p>
                    <a:p>
                      <a:pPr lvl="0" algn="ctr">
                        <a:buNone/>
                      </a:pPr>
                      <a:r>
                        <a:rPr lang="en-US" sz="1200" b="1" i="0" u="none" strike="noStrike">
                          <a:solidFill>
                            <a:srgbClr val="000000"/>
                          </a:solidFill>
                          <a:effectLst/>
                          <a:latin typeface="+mn-lt"/>
                        </a:rPr>
                        <a:t>(No Status)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1" i="0" u="none" strike="noStrike">
                          <a:solidFill>
                            <a:srgbClr val="000000"/>
                          </a:solidFill>
                          <a:effectLst/>
                          <a:latin typeface="+mn-lt"/>
                        </a:rPr>
                        <a:t>CLASSIC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1" i="0" u="none" strike="noStrike">
                          <a:solidFill>
                            <a:srgbClr val="000000"/>
                          </a:solidFill>
                          <a:effectLst/>
                          <a:latin typeface="+mn-lt"/>
                        </a:rPr>
                        <a:t>HERITAGE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1" i="0" u="none" strike="noStrike">
                          <a:solidFill>
                            <a:srgbClr val="000000"/>
                          </a:solidFill>
                          <a:effectLst/>
                          <a:latin typeface="+mn-lt"/>
                        </a:rPr>
                        <a:t>SIGNATURE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53781778"/>
                  </a:ext>
                </a:extLst>
              </a:tr>
              <a:tr h="232643">
                <a:tc>
                  <a:txBody>
                    <a:bodyPr/>
                    <a:lstStyle/>
                    <a:p>
                      <a:pPr algn="ctr" fontAlgn="ctr"/>
                      <a:r>
                        <a:rPr lang="en-US" sz="1200" b="0" i="0" u="none" strike="noStrike">
                          <a:solidFill>
                            <a:srgbClr val="000000"/>
                          </a:solidFill>
                          <a:effectLst/>
                          <a:latin typeface="+mn-lt"/>
                        </a:rPr>
                        <a:t>Independent Retailer - Purchases in Calendar Year 2021 (Jan-Dec)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&lt; $15,000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$15,000 - $29,999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a:solidFill>
                            <a:srgbClr val="000000"/>
                          </a:solidFill>
                          <a:effectLst/>
                          <a:latin typeface="+mn-lt"/>
                        </a:rPr>
                        <a:t>$30,000 - $49,999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200" b="0" i="0" u="none" strike="noStrike">
                          <a:solidFill>
                            <a:srgbClr val="000000"/>
                          </a:solidFill>
                          <a:effectLst/>
                          <a:latin typeface="+mn-lt"/>
                        </a:rPr>
                        <a:t>&gt; $50,000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981795318"/>
                  </a:ext>
                </a:extLst>
              </a:tr>
              <a:tr h="232643">
                <a:tc>
                  <a:txBody>
                    <a:bodyPr/>
                    <a:lstStyle/>
                    <a:p>
                      <a:pPr algn="ctr" fontAlgn="ctr"/>
                      <a:r>
                        <a:rPr lang="en-US" sz="1200" b="0" i="0" u="none" strike="noStrike">
                          <a:solidFill>
                            <a:srgbClr val="000000"/>
                          </a:solidFill>
                          <a:effectLst/>
                          <a:latin typeface="+mn-lt"/>
                        </a:rPr>
                        <a:t>Assorted Product (Categories/Skus/Colors)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a:solidFill>
                            <a:srgbClr val="000000"/>
                          </a:solidFill>
                          <a:effectLst/>
                          <a:latin typeface="+mn-lt"/>
                        </a:rPr>
                        <a:t>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200" b="0" i="0" u="none" strike="noStrike">
                          <a:solidFill>
                            <a:srgbClr val="000000"/>
                          </a:solidFill>
                          <a:effectLst/>
                          <a:latin typeface="+mn-lt"/>
                        </a:rPr>
                        <a:t>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286388800"/>
                  </a:ext>
                </a:extLst>
              </a:tr>
              <a:tr h="232643">
                <a:tc>
                  <a:txBody>
                    <a:bodyPr/>
                    <a:lstStyle/>
                    <a:p>
                      <a:pPr algn="ctr" fontAlgn="ctr"/>
                      <a:r>
                        <a:rPr lang="en-US" sz="1200" b="0" i="0" u="none" strike="noStrike">
                          <a:solidFill>
                            <a:srgbClr val="000000"/>
                          </a:solidFill>
                          <a:effectLst/>
                          <a:latin typeface="+mn-lt"/>
                        </a:rPr>
                        <a:t>Maintained good credit standing and MMAP compliance in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a:solidFill>
                            <a:srgbClr val="000000"/>
                          </a:solidFill>
                          <a:effectLst/>
                          <a:latin typeface="+mn-lt"/>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200" b="0" i="0" u="none" strike="noStrike">
                          <a:solidFill>
                            <a:srgbClr val="000000"/>
                          </a:solidFill>
                          <a:effectLst/>
                          <a:latin typeface="+mn-lt"/>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873289374"/>
                  </a:ext>
                </a:extLst>
              </a:tr>
              <a:tr h="271416">
                <a:tc>
                  <a:txBody>
                    <a:bodyPr/>
                    <a:lstStyle/>
                    <a:p>
                      <a:pPr algn="ctr" fontAlgn="ctr"/>
                      <a:r>
                        <a:rPr lang="en-US" sz="1200" b="1" i="0" u="none" strike="noStrike">
                          <a:solidFill>
                            <a:srgbClr val="000000"/>
                          </a:solidFill>
                          <a:effectLst/>
                          <a:latin typeface="+mn-lt"/>
                        </a:rPr>
                        <a:t>BENEFITS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endParaRPr lang="en-US" sz="1400" b="1" i="0" u="none" strike="noStrike">
                        <a:solidFill>
                          <a:srgbClr val="000000"/>
                        </a:solidFill>
                        <a:effectLst/>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endParaRPr lang="en-US" sz="1200" b="1" i="0" u="none" strike="noStrike">
                        <a:solidFill>
                          <a:srgbClr val="000000"/>
                        </a:solidFill>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endParaRPr lang="en-US" sz="1200" b="1" i="0" u="none" strike="noStrike">
                        <a:solidFill>
                          <a:srgbClr val="000000"/>
                        </a:solidFill>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endParaRPr lang="en-US" sz="1200" b="1" i="0" u="none" strike="noStrike">
                        <a:solidFill>
                          <a:srgbClr val="000000"/>
                        </a:solidFill>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56645134"/>
                  </a:ext>
                </a:extLst>
              </a:tr>
              <a:tr h="232643">
                <a:tc>
                  <a:txBody>
                    <a:bodyPr/>
                    <a:lstStyle/>
                    <a:p>
                      <a:pPr algn="ctr" rtl="0" fontAlgn="ctr"/>
                      <a:r>
                        <a:rPr lang="en-US" sz="1200" b="1" i="0" u="none" strike="noStrike">
                          <a:solidFill>
                            <a:schemeClr val="tx1"/>
                          </a:solidFill>
                          <a:effectLst/>
                          <a:latin typeface="+mn-lt"/>
                        </a:rPr>
                        <a:t>*Annual Purchase Rebate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solidFill>
                            <a:schemeClr val="tx1"/>
                          </a:solidFill>
                          <a:effectLst/>
                          <a:latin typeface="+mn-lt"/>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solidFill>
                            <a:schemeClr val="tx1"/>
                          </a:solidFill>
                          <a:effectLst/>
                          <a:latin typeface="+mn-lt"/>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sz="1200" b="1" i="0" u="none" strike="noStrike">
                          <a:solidFill>
                            <a:schemeClr val="tx1"/>
                          </a:solidFill>
                          <a:effectLst/>
                          <a:latin typeface="+mn-lt"/>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en-US" sz="1200" b="1" i="0" u="none" strike="noStrike">
                          <a:solidFill>
                            <a:schemeClr val="tx1"/>
                          </a:solidFill>
                          <a:effectLst/>
                          <a:latin typeface="+mn-lt"/>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462418017"/>
                  </a:ext>
                </a:extLst>
              </a:tr>
              <a:tr h="232643">
                <a:tc>
                  <a:txBody>
                    <a:bodyPr/>
                    <a:lstStyle/>
                    <a:p>
                      <a:pPr algn="ctr" rtl="0" fontAlgn="ctr"/>
                      <a:r>
                        <a:rPr lang="en-US" sz="1200" b="1" i="0" u="none" strike="noStrike">
                          <a:solidFill>
                            <a:schemeClr val="tx1"/>
                          </a:solidFill>
                          <a:effectLst/>
                          <a:latin typeface="+mn-lt"/>
                        </a:rPr>
                        <a:t>Order Dating – Terms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solidFill>
                            <a:schemeClr val="tx1"/>
                          </a:solidFill>
                          <a:effectLst/>
                          <a:latin typeface="+mn-lt"/>
                        </a:rPr>
                        <a:t>30 days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solidFill>
                            <a:schemeClr val="tx1"/>
                          </a:solidFill>
                          <a:effectLst/>
                          <a:latin typeface="+mn-lt"/>
                        </a:rPr>
                        <a:t>60 days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sz="1200" b="1" i="0" u="none" strike="noStrike">
                          <a:solidFill>
                            <a:schemeClr val="tx1"/>
                          </a:solidFill>
                          <a:effectLst/>
                          <a:latin typeface="+mn-lt"/>
                        </a:rPr>
                        <a:t>75 days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en-US" sz="1200" b="1" i="0" u="none" strike="noStrike">
                          <a:solidFill>
                            <a:schemeClr val="tx1"/>
                          </a:solidFill>
                          <a:effectLst/>
                          <a:latin typeface="+mn-lt"/>
                        </a:rPr>
                        <a:t>90 days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4073641228"/>
                  </a:ext>
                </a:extLst>
              </a:tr>
              <a:tr h="232643">
                <a:tc>
                  <a:txBody>
                    <a:bodyPr/>
                    <a:lstStyle/>
                    <a:p>
                      <a:pPr algn="ctr" rtl="0" fontAlgn="ctr"/>
                      <a:r>
                        <a:rPr lang="en-US" sz="1200" b="1" i="0" u="none" strike="noStrike">
                          <a:solidFill>
                            <a:schemeClr val="tx1"/>
                          </a:solidFill>
                          <a:effectLst/>
                          <a:latin typeface="+mn-lt"/>
                        </a:rPr>
                        <a:t>Prepaid Freight Eligible (Order Minimum)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solidFill>
                            <a:schemeClr val="tx1"/>
                          </a:solidFill>
                          <a:effectLst/>
                          <a:latin typeface="+mn-lt"/>
                        </a:rPr>
                        <a:t>$1,200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solidFill>
                            <a:schemeClr val="tx1"/>
                          </a:solidFill>
                          <a:effectLst/>
                          <a:latin typeface="+mn-lt"/>
                        </a:rPr>
                        <a:t>$1,000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sz="1200" b="1" i="0" u="none" strike="noStrike">
                          <a:solidFill>
                            <a:schemeClr val="tx1"/>
                          </a:solidFill>
                          <a:effectLst/>
                          <a:latin typeface="+mn-lt"/>
                        </a:rPr>
                        <a:t>$850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en-US" sz="1200" b="1" i="0" u="none" strike="noStrike">
                          <a:solidFill>
                            <a:schemeClr val="tx1"/>
                          </a:solidFill>
                          <a:effectLst/>
                          <a:latin typeface="+mn-lt"/>
                        </a:rPr>
                        <a:t>$700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3386934257"/>
                  </a:ext>
                </a:extLst>
              </a:tr>
              <a:tr h="271416">
                <a:tc>
                  <a:txBody>
                    <a:bodyPr/>
                    <a:lstStyle/>
                    <a:p>
                      <a:pPr algn="ctr" rtl="0" fontAlgn="ctr"/>
                      <a:r>
                        <a:rPr lang="en-US" sz="1200" b="0" i="0" u="none" strike="noStrike">
                          <a:solidFill>
                            <a:schemeClr val="tx1"/>
                          </a:solidFill>
                          <a:effectLst/>
                          <a:latin typeface="+mn-lt"/>
                        </a:rPr>
                        <a:t>Bonus Free Goods Participation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chemeClr val="tx1"/>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chemeClr val="tx1"/>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sz="1400" b="1" i="0" u="none" strike="noStrike">
                          <a:solidFill>
                            <a:schemeClr val="tx1"/>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en-US" sz="1400" b="1" i="0" u="none" strike="noStrike">
                          <a:solidFill>
                            <a:schemeClr val="tx1"/>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3392744538"/>
                  </a:ext>
                </a:extLst>
              </a:tr>
              <a:tr h="271416">
                <a:tc>
                  <a:txBody>
                    <a:bodyPr/>
                    <a:lstStyle/>
                    <a:p>
                      <a:pPr algn="ctr" rtl="0" fontAlgn="ctr"/>
                      <a:r>
                        <a:rPr lang="fr-FR" sz="1200" b="0" i="0" u="none" strike="noStrike">
                          <a:solidFill>
                            <a:schemeClr val="tx1"/>
                          </a:solidFill>
                          <a:effectLst/>
                          <a:latin typeface="+mn-lt"/>
                        </a:rPr>
                        <a:t>Merchandising Support (POP, Signage, Collateral, Recipes, etc.)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chemeClr val="tx1"/>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chemeClr val="tx1"/>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sz="1400" b="1" i="0" u="none" strike="noStrike">
                          <a:solidFill>
                            <a:schemeClr val="tx1"/>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en-US" sz="1400" b="1" i="0" u="none" strike="noStrike">
                          <a:solidFill>
                            <a:schemeClr val="tx1"/>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3584587572"/>
                  </a:ext>
                </a:extLst>
              </a:tr>
              <a:tr h="271416">
                <a:tc>
                  <a:txBody>
                    <a:bodyPr/>
                    <a:lstStyle/>
                    <a:p>
                      <a:pPr algn="ctr" rtl="0" fontAlgn="ctr"/>
                      <a:r>
                        <a:rPr lang="en-US" sz="1200" b="0" i="0" u="none" strike="noStrike">
                          <a:solidFill>
                            <a:schemeClr val="tx1"/>
                          </a:solidFill>
                          <a:effectLst/>
                          <a:latin typeface="+mn-lt"/>
                        </a:rPr>
                        <a:t>Digital Marketing - Full Access to Le Creuset Asset Library and Social Press Kit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chemeClr val="tx1"/>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chemeClr val="tx1"/>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sz="1400" b="1" i="0" u="none" strike="noStrike">
                          <a:solidFill>
                            <a:schemeClr val="tx1"/>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en-US" sz="1400" b="1" i="0" u="none" strike="noStrike">
                          <a:solidFill>
                            <a:schemeClr val="tx1"/>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2740195647"/>
                  </a:ext>
                </a:extLst>
              </a:tr>
              <a:tr h="271416">
                <a:tc>
                  <a:txBody>
                    <a:bodyPr/>
                    <a:lstStyle/>
                    <a:p>
                      <a:pPr algn="ctr" rtl="0" fontAlgn="ctr"/>
                      <a:r>
                        <a:rPr lang="en-US" sz="1200" b="0" i="0" u="none" strike="noStrike">
                          <a:solidFill>
                            <a:schemeClr val="tx1"/>
                          </a:solidFill>
                          <a:effectLst/>
                          <a:latin typeface="+mn-lt"/>
                        </a:rPr>
                        <a:t>Store Location Listed on Le Creuset Website ("Where to Buy")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endParaRPr lang="en-US" sz="1400" b="1" i="0" u="none" strike="noStrike">
                        <a:solidFill>
                          <a:schemeClr val="tx1"/>
                        </a:solidFill>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chemeClr val="tx1"/>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sz="1400" b="1" i="0" u="none" strike="noStrike">
                          <a:solidFill>
                            <a:schemeClr val="tx1"/>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en-US" sz="1400" b="1" i="0" u="none" strike="noStrike">
                          <a:solidFill>
                            <a:schemeClr val="tx1"/>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3771037656"/>
                  </a:ext>
                </a:extLst>
              </a:tr>
              <a:tr h="256683">
                <a:tc>
                  <a:txBody>
                    <a:bodyPr/>
                    <a:lstStyle/>
                    <a:p>
                      <a:pPr algn="ctr" rtl="0" fontAlgn="ctr"/>
                      <a:r>
                        <a:rPr lang="en-US" sz="1200" b="0" i="0" u="none" strike="noStrike">
                          <a:solidFill>
                            <a:schemeClr val="tx1"/>
                          </a:solidFill>
                          <a:effectLst/>
                          <a:latin typeface="+mn-lt"/>
                        </a:rPr>
                        <a:t>+Access to Special Order Program</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endParaRPr lang="en-US" sz="1200" b="1" i="0" u="none" strike="noStrike">
                        <a:solidFill>
                          <a:schemeClr val="tx1"/>
                        </a:solidFill>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solidFill>
                            <a:schemeClr val="tx1"/>
                          </a:solidFill>
                          <a:effectLst/>
                          <a:latin typeface="+mn-lt"/>
                        </a:rPr>
                        <a:t>2/year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sz="1200" b="1" i="0" u="none" strike="noStrike">
                          <a:solidFill>
                            <a:schemeClr val="tx1"/>
                          </a:solidFill>
                          <a:effectLst/>
                          <a:latin typeface="+mn-lt"/>
                        </a:rPr>
                        <a:t>4/year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en-US" sz="1200" b="1" i="0" u="none" strike="noStrike">
                          <a:solidFill>
                            <a:schemeClr val="tx1"/>
                          </a:solidFill>
                          <a:effectLst/>
                          <a:latin typeface="+mn-lt"/>
                        </a:rPr>
                        <a:t>6/year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764530629"/>
                  </a:ext>
                </a:extLst>
              </a:tr>
              <a:tr h="213255">
                <a:tc gridSpan="5">
                  <a:txBody>
                    <a:bodyPr/>
                    <a:lstStyle/>
                    <a:p>
                      <a:pPr algn="l" rtl="0" fontAlgn="t"/>
                      <a:endParaRPr lang="en-US" sz="1100" b="0" i="1" u="none" strike="noStrike">
                        <a:effectLst/>
                        <a:latin typeface="Dax-Regular"/>
                      </a:endParaRPr>
                    </a:p>
                    <a:p>
                      <a:pPr lvl="0" algn="l">
                        <a:buNone/>
                      </a:pPr>
                      <a:r>
                        <a:rPr lang="en-US" sz="1100" b="0" i="1" u="none" strike="noStrike">
                          <a:effectLst/>
                          <a:latin typeface="Dax-Regular"/>
                        </a:rPr>
                        <a:t>*2021 Purchase Rebate % will be accrued on ALL orders shipped </a:t>
                      </a:r>
                      <a:r>
                        <a:rPr lang="en-US" sz="1100" b="1" i="1" u="none" strike="noStrike">
                          <a:effectLst/>
                          <a:highlight>
                            <a:srgbClr val="FFFF00"/>
                          </a:highlight>
                          <a:latin typeface="Dax-Regular"/>
                        </a:rPr>
                        <a:t>February-December </a:t>
                      </a:r>
                      <a:r>
                        <a:rPr lang="en-US" sz="1100" b="0" i="1" u="none" strike="noStrike">
                          <a:effectLst/>
                          <a:highlight>
                            <a:srgbClr val="FFFF00"/>
                          </a:highlight>
                          <a:latin typeface="Dax-Regular"/>
                        </a:rPr>
                        <a:t>(January “Last Call” not included) </a:t>
                      </a:r>
                      <a:r>
                        <a:rPr lang="en-US" sz="1100" b="0" i="1" u="none" strike="noStrike">
                          <a:effectLst/>
                          <a:latin typeface="Dax-Regular"/>
                        </a:rPr>
                        <a:t>and will be issued as a lump sum credit at the end of the year</a:t>
                      </a: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algn="ctr" fontAlgn="ctr"/>
                      <a:endParaRPr lang="en-US" sz="1100" b="1"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tcPr>
                </a:tc>
                <a:tc hMerge="1">
                  <a:txBody>
                    <a:bodyPr/>
                    <a:lstStyle/>
                    <a:p>
                      <a:pPr algn="ctr" fontAlgn="ctr"/>
                      <a:endParaRPr lang="en-US" sz="1100" b="1"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580300586"/>
                  </a:ext>
                </a:extLst>
              </a:tr>
              <a:tr h="426513">
                <a:tc gridSpan="5">
                  <a:txBody>
                    <a:bodyPr/>
                    <a:lstStyle/>
                    <a:p>
                      <a:pPr algn="l" rtl="0" fontAlgn="t"/>
                      <a:r>
                        <a:rPr lang="en-US" sz="1100" b="0" i="1" u="none" strike="noStrike">
                          <a:effectLst/>
                          <a:latin typeface="Dax-Regular"/>
                        </a:rPr>
                        <a:t>+ Program available to continental U.S. customers only (excludes Hawaii &amp; Alaska). Shipped to (1) location with </a:t>
                      </a:r>
                    </a:p>
                    <a:p>
                      <a:pPr algn="l" rtl="0" fontAlgn="t"/>
                      <a:r>
                        <a:rPr lang="en-US" sz="1100" b="0" i="1" u="none" strike="noStrike">
                          <a:effectLst/>
                          <a:latin typeface="Dax-Regular"/>
                        </a:rPr>
                        <a:t>FREE FREIGHT; subject to actual shipping charges if expedited shipping is requested (plus $8.50 handling charge).</a:t>
                      </a:r>
                    </a:p>
                  </a:txBody>
                  <a:tcPr marL="0" marR="0" marT="0" marB="0">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pPr algn="ctr" fontAlgn="ctr"/>
                      <a:endParaRPr lang="en-US" sz="1100" b="1"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hMerge="1">
                  <a:txBody>
                    <a:bodyPr/>
                    <a:lstStyle/>
                    <a:p>
                      <a:pPr algn="ctr" fontAlgn="ctr"/>
                      <a:endParaRPr lang="en-US" sz="1100" b="1"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831692181"/>
                  </a:ext>
                </a:extLst>
              </a:tr>
            </a:tbl>
          </a:graphicData>
        </a:graphic>
      </p:graphicFrame>
      <p:sp>
        <p:nvSpPr>
          <p:cNvPr id="4" name="Title 3">
            <a:extLst>
              <a:ext uri="{FF2B5EF4-FFF2-40B4-BE49-F238E27FC236}">
                <a16:creationId xmlns:a16="http://schemas.microsoft.com/office/drawing/2014/main" id="{1933695A-AF97-474B-827B-E54C3BD4ECC6}"/>
              </a:ext>
            </a:extLst>
          </p:cNvPr>
          <p:cNvSpPr>
            <a:spLocks noGrp="1"/>
          </p:cNvSpPr>
          <p:nvPr>
            <p:ph type="title"/>
          </p:nvPr>
        </p:nvSpPr>
        <p:spPr>
          <a:xfrm>
            <a:off x="746572" y="906030"/>
            <a:ext cx="5004234" cy="419423"/>
          </a:xfrm>
        </p:spPr>
        <p:txBody>
          <a:bodyPr>
            <a:noAutofit/>
          </a:bodyPr>
          <a:lstStyle/>
          <a:p>
            <a:pPr algn="ctr"/>
            <a:r>
              <a:rPr lang="en-US" sz="1800" b="1">
                <a:latin typeface="+mn-lt"/>
              </a:rPr>
              <a:t>2022 PREFERRED DEALER PROGRAM</a:t>
            </a:r>
          </a:p>
        </p:txBody>
      </p:sp>
      <p:sp>
        <p:nvSpPr>
          <p:cNvPr id="2" name="Rectangle 1">
            <a:extLst>
              <a:ext uri="{FF2B5EF4-FFF2-40B4-BE49-F238E27FC236}">
                <a16:creationId xmlns:a16="http://schemas.microsoft.com/office/drawing/2014/main" id="{7206D786-3785-44CF-868C-EBEF5273BBA7}"/>
              </a:ext>
            </a:extLst>
          </p:cNvPr>
          <p:cNvSpPr/>
          <p:nvPr/>
        </p:nvSpPr>
        <p:spPr>
          <a:xfrm>
            <a:off x="644436" y="5595914"/>
            <a:ext cx="5601213"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Calibri" panose="020F0502020204030204"/>
                <a:ea typeface="+mn-ea"/>
                <a:cs typeface="+mn-cs"/>
              </a:rPr>
              <a:t>Independent Retailer does not include accounts who transact &gt;50% of their sales on-line (Web) </a:t>
            </a:r>
          </a:p>
        </p:txBody>
      </p:sp>
      <p:pic>
        <p:nvPicPr>
          <p:cNvPr id="10" name="Picture 9">
            <a:extLst>
              <a:ext uri="{FF2B5EF4-FFF2-40B4-BE49-F238E27FC236}">
                <a16:creationId xmlns:a16="http://schemas.microsoft.com/office/drawing/2014/main" id="{94F0F869-B2E1-4159-8985-75B1C1E24BED}"/>
              </a:ext>
            </a:extLst>
          </p:cNvPr>
          <p:cNvPicPr>
            <a:picLocks noChangeAspect="1"/>
          </p:cNvPicPr>
          <p:nvPr/>
        </p:nvPicPr>
        <p:blipFill>
          <a:blip r:embed="rId3"/>
          <a:stretch>
            <a:fillRect/>
          </a:stretch>
        </p:blipFill>
        <p:spPr>
          <a:xfrm>
            <a:off x="7296697" y="5234476"/>
            <a:ext cx="4053641" cy="1524841"/>
          </a:xfrm>
          <a:prstGeom prst="rect">
            <a:avLst/>
          </a:prstGeom>
        </p:spPr>
      </p:pic>
      <p:sp>
        <p:nvSpPr>
          <p:cNvPr id="11" name="Title 1">
            <a:extLst>
              <a:ext uri="{FF2B5EF4-FFF2-40B4-BE49-F238E27FC236}">
                <a16:creationId xmlns:a16="http://schemas.microsoft.com/office/drawing/2014/main" id="{F8575C90-D64A-46F7-9D2B-CBD021FC31F7}"/>
              </a:ext>
            </a:extLst>
          </p:cNvPr>
          <p:cNvSpPr txBox="1">
            <a:spLocks/>
          </p:cNvSpPr>
          <p:nvPr/>
        </p:nvSpPr>
        <p:spPr>
          <a:xfrm>
            <a:off x="559589" y="93316"/>
            <a:ext cx="10515600" cy="62380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000" b="0" i="0" kern="1200">
                <a:solidFill>
                  <a:schemeClr val="tx1">
                    <a:lumMod val="85000"/>
                    <a:lumOff val="15000"/>
                  </a:schemeClr>
                </a:solidFill>
                <a:latin typeface="Helvetica Light" charset="0"/>
                <a:ea typeface="Helvetica Light" charset="0"/>
                <a:cs typeface="Helvetica Light"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Helvetica Light" charset="0"/>
              </a:rPr>
              <a:t>2022 PREFERRED DEALER PROGRAM</a:t>
            </a:r>
          </a:p>
        </p:txBody>
      </p:sp>
      <p:pic>
        <p:nvPicPr>
          <p:cNvPr id="6" name="Picture 6" descr="A picture containing text&#10;&#10;Description automatically generated">
            <a:extLst>
              <a:ext uri="{FF2B5EF4-FFF2-40B4-BE49-F238E27FC236}">
                <a16:creationId xmlns:a16="http://schemas.microsoft.com/office/drawing/2014/main" id="{52B8BA2B-C0CF-44EC-9635-43716C9D8550}"/>
              </a:ext>
            </a:extLst>
          </p:cNvPr>
          <p:cNvPicPr>
            <a:picLocks noChangeAspect="1"/>
          </p:cNvPicPr>
          <p:nvPr/>
        </p:nvPicPr>
        <p:blipFill>
          <a:blip r:embed="rId4"/>
          <a:stretch>
            <a:fillRect/>
          </a:stretch>
        </p:blipFill>
        <p:spPr>
          <a:xfrm>
            <a:off x="8499446" y="191754"/>
            <a:ext cx="2743200" cy="476364"/>
          </a:xfrm>
          <a:prstGeom prst="rect">
            <a:avLst/>
          </a:prstGeom>
        </p:spPr>
      </p:pic>
      <p:pic>
        <p:nvPicPr>
          <p:cNvPr id="7" name="Picture 11" descr="A picture containing electronics&#10;&#10;Description automatically generated">
            <a:extLst>
              <a:ext uri="{FF2B5EF4-FFF2-40B4-BE49-F238E27FC236}">
                <a16:creationId xmlns:a16="http://schemas.microsoft.com/office/drawing/2014/main" id="{5EB161FD-82DA-4831-B959-7B42F0A83D41}"/>
              </a:ext>
            </a:extLst>
          </p:cNvPr>
          <p:cNvPicPr>
            <a:picLocks noChangeAspect="1"/>
          </p:cNvPicPr>
          <p:nvPr/>
        </p:nvPicPr>
        <p:blipFill>
          <a:blip r:embed="rId5"/>
          <a:stretch>
            <a:fillRect/>
          </a:stretch>
        </p:blipFill>
        <p:spPr>
          <a:xfrm>
            <a:off x="613794" y="6118029"/>
            <a:ext cx="6623108" cy="592107"/>
          </a:xfrm>
          <a:prstGeom prst="rect">
            <a:avLst/>
          </a:prstGeom>
        </p:spPr>
      </p:pic>
    </p:spTree>
    <p:extLst>
      <p:ext uri="{BB962C8B-B14F-4D97-AF65-F5344CB8AC3E}">
        <p14:creationId xmlns:p14="http://schemas.microsoft.com/office/powerpoint/2010/main" val="413685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A773B-8706-4169-9F68-C2FB2FD67331}"/>
              </a:ext>
            </a:extLst>
          </p:cNvPr>
          <p:cNvSpPr>
            <a:spLocks noGrp="1"/>
          </p:cNvSpPr>
          <p:nvPr>
            <p:ph idx="1"/>
          </p:nvPr>
        </p:nvSpPr>
        <p:spPr>
          <a:xfrm>
            <a:off x="559588" y="1196788"/>
            <a:ext cx="6930273" cy="5419769"/>
          </a:xfrm>
        </p:spPr>
        <p:txBody>
          <a:bodyPr vert="horz" lIns="91440" tIns="45720" rIns="91440" bIns="45720" rtlCol="0" anchor="t">
            <a:noAutofit/>
          </a:bodyPr>
          <a:lstStyle/>
          <a:p>
            <a:r>
              <a:rPr lang="en-US" sz="1500" b="1" u="sng">
                <a:solidFill>
                  <a:prstClr val="black"/>
                </a:solidFill>
                <a:latin typeface="Helvetica Light"/>
              </a:rPr>
              <a:t>Gift with Registry Offer</a:t>
            </a:r>
            <a:r>
              <a:rPr lang="en-US" sz="1500" b="1">
                <a:solidFill>
                  <a:prstClr val="black"/>
                </a:solidFill>
                <a:latin typeface="Helvetica Light"/>
              </a:rPr>
              <a:t>: </a:t>
            </a:r>
          </a:p>
          <a:p>
            <a:pPr lvl="1">
              <a:buFont typeface="Arial" panose="020B0604020202020204" pitchFamily="34" charset="0"/>
              <a:buChar char="•"/>
            </a:pPr>
            <a:r>
              <a:rPr lang="en-US" sz="1500" b="1">
                <a:solidFill>
                  <a:prstClr val="black"/>
                </a:solidFill>
                <a:latin typeface="Helvetica Light"/>
              </a:rPr>
              <a:t>6” White Cast Iron Heart Skillet </a:t>
            </a:r>
            <a:r>
              <a:rPr lang="en-US" sz="1500">
                <a:solidFill>
                  <a:prstClr val="black"/>
                </a:solidFill>
                <a:latin typeface="Helvetica Light"/>
              </a:rPr>
              <a:t>($100 value)</a:t>
            </a:r>
          </a:p>
          <a:p>
            <a:pPr lvl="2">
              <a:buClr>
                <a:schemeClr val="accent2"/>
              </a:buClr>
              <a:buFont typeface="Arial" panose="020B0604020202020204" pitchFamily="34" charset="0"/>
              <a:buChar char="•"/>
            </a:pPr>
            <a:r>
              <a:rPr lang="en-US" sz="1500">
                <a:solidFill>
                  <a:prstClr val="black"/>
                </a:solidFill>
                <a:latin typeface="Helvetica Light"/>
              </a:rPr>
              <a:t>Register for $500+ worth of Le Creuset product, and you are eligible to receive the 6” Cast Iron Heart Skillet ($100 value).</a:t>
            </a:r>
          </a:p>
          <a:p>
            <a:pPr marL="0" indent="0">
              <a:buClr>
                <a:schemeClr val="accent2"/>
              </a:buClr>
              <a:buNone/>
            </a:pPr>
            <a:endParaRPr lang="en-US" sz="200">
              <a:solidFill>
                <a:prstClr val="black"/>
              </a:solidFill>
              <a:latin typeface="Helvetica Light"/>
            </a:endParaRPr>
          </a:p>
          <a:p>
            <a:pPr>
              <a:buClr>
                <a:schemeClr val="accent2"/>
              </a:buClr>
              <a:buFont typeface="Arial" panose="020B0604020202020204" pitchFamily="34" charset="0"/>
              <a:buChar char="•"/>
            </a:pPr>
            <a:r>
              <a:rPr lang="en-US" sz="1500" b="1" u="sng">
                <a:solidFill>
                  <a:prstClr val="black"/>
                </a:solidFill>
                <a:latin typeface="Helvetica Light"/>
              </a:rPr>
              <a:t>Gift with Completion Offers</a:t>
            </a:r>
            <a:r>
              <a:rPr lang="en-US" sz="1500" b="1">
                <a:solidFill>
                  <a:prstClr val="black"/>
                </a:solidFill>
                <a:latin typeface="Helvetica Light"/>
              </a:rPr>
              <a:t>:</a:t>
            </a:r>
          </a:p>
          <a:p>
            <a:pPr lvl="1">
              <a:buClr>
                <a:schemeClr val="accent2"/>
              </a:buClr>
              <a:buFont typeface="Arial" panose="020B0604020202020204" pitchFamily="34" charset="0"/>
              <a:buChar char="•"/>
            </a:pPr>
            <a:r>
              <a:rPr lang="en-US" sz="1500" b="1">
                <a:solidFill>
                  <a:prstClr val="black"/>
                </a:solidFill>
                <a:latin typeface="Helvetica Light"/>
              </a:rPr>
              <a:t>Tier I: TNS Pro 11" Crepe Pan with </a:t>
            </a:r>
            <a:r>
              <a:rPr lang="en-US" sz="1500" b="1" err="1">
                <a:solidFill>
                  <a:prstClr val="black"/>
                </a:solidFill>
                <a:latin typeface="Helvetica Light"/>
              </a:rPr>
              <a:t>Rateau</a:t>
            </a:r>
            <a:r>
              <a:rPr lang="en-US" sz="1500" b="1">
                <a:solidFill>
                  <a:prstClr val="black"/>
                </a:solidFill>
                <a:latin typeface="Helvetica Light"/>
              </a:rPr>
              <a:t> </a:t>
            </a:r>
            <a:r>
              <a:rPr lang="en-US" sz="1500">
                <a:solidFill>
                  <a:prstClr val="black"/>
                </a:solidFill>
                <a:latin typeface="Helvetica Light"/>
              </a:rPr>
              <a:t>($100 value)</a:t>
            </a:r>
          </a:p>
          <a:p>
            <a:pPr lvl="2">
              <a:buClr>
                <a:schemeClr val="accent2"/>
              </a:buClr>
              <a:buFont typeface="Arial" panose="020B0604020202020204" pitchFamily="34" charset="0"/>
              <a:buChar char="•"/>
            </a:pPr>
            <a:r>
              <a:rPr lang="en-US" sz="1500">
                <a:solidFill>
                  <a:prstClr val="black"/>
                </a:solidFill>
                <a:latin typeface="Helvetica Light"/>
              </a:rPr>
              <a:t>Register and receive $500+ worth of Le Creuset product, and you are eligible to receive the TNS Pro 11” Crepe Pan with </a:t>
            </a:r>
            <a:r>
              <a:rPr lang="en-US" sz="1500" err="1">
                <a:solidFill>
                  <a:prstClr val="black"/>
                </a:solidFill>
                <a:latin typeface="Helvetica Light"/>
              </a:rPr>
              <a:t>Rateau</a:t>
            </a:r>
            <a:r>
              <a:rPr lang="en-US" sz="1500">
                <a:solidFill>
                  <a:prstClr val="black"/>
                </a:solidFill>
                <a:latin typeface="Helvetica Light"/>
              </a:rPr>
              <a:t> ($100 value).</a:t>
            </a:r>
          </a:p>
          <a:p>
            <a:pPr marL="236538" lvl="1" indent="0">
              <a:buClr>
                <a:schemeClr val="accent2"/>
              </a:buClr>
              <a:buNone/>
            </a:pPr>
            <a:endParaRPr lang="en-US" sz="800">
              <a:solidFill>
                <a:prstClr val="black"/>
              </a:solidFill>
              <a:latin typeface="Helvetica Light"/>
            </a:endParaRPr>
          </a:p>
          <a:p>
            <a:pPr lvl="1">
              <a:buClr>
                <a:schemeClr val="accent2"/>
              </a:buClr>
              <a:buFont typeface="Arial" panose="020B0604020202020204" pitchFamily="34" charset="0"/>
              <a:buChar char="•"/>
            </a:pPr>
            <a:r>
              <a:rPr lang="en-US" sz="1500" b="1">
                <a:solidFill>
                  <a:prstClr val="black"/>
                </a:solidFill>
                <a:latin typeface="Helvetica Light"/>
              </a:rPr>
              <a:t>Tier II: Cerise Cast Iron Signature Wok</a:t>
            </a:r>
            <a:r>
              <a:rPr lang="en-US" sz="1500">
                <a:solidFill>
                  <a:prstClr val="black"/>
                </a:solidFill>
                <a:latin typeface="Helvetica Light"/>
              </a:rPr>
              <a:t> ($300 value)</a:t>
            </a:r>
          </a:p>
          <a:p>
            <a:pPr lvl="2">
              <a:buClr>
                <a:schemeClr val="accent2"/>
              </a:buClr>
              <a:buFont typeface="Arial" panose="020B0604020202020204" pitchFamily="34" charset="0"/>
              <a:buChar char="•"/>
            </a:pPr>
            <a:r>
              <a:rPr lang="en-US" sz="1500">
                <a:solidFill>
                  <a:prstClr val="black"/>
                </a:solidFill>
                <a:latin typeface="Helvetica Light"/>
              </a:rPr>
              <a:t>Register and receive $1,500+ worth of Le Creuset product, and you are eligible to receive both the TNS Pro 11” Crepe Pan with </a:t>
            </a:r>
            <a:r>
              <a:rPr lang="en-US" sz="1500" err="1">
                <a:solidFill>
                  <a:prstClr val="black"/>
                </a:solidFill>
                <a:latin typeface="Helvetica Light"/>
              </a:rPr>
              <a:t>Rateau</a:t>
            </a:r>
            <a:r>
              <a:rPr lang="en-US" sz="1500">
                <a:solidFill>
                  <a:prstClr val="black"/>
                </a:solidFill>
                <a:latin typeface="Helvetica Light"/>
              </a:rPr>
              <a:t> ($100 value) and 5 qt. Enameled Cast Iron Signature Wok ($300 value).</a:t>
            </a:r>
          </a:p>
          <a:p>
            <a:pPr lvl="2">
              <a:buClr>
                <a:schemeClr val="accent2"/>
              </a:buClr>
              <a:buFont typeface="Arial" panose="020B0604020202020204" pitchFamily="34" charset="0"/>
              <a:buChar char="•"/>
            </a:pPr>
            <a:endParaRPr lang="en-US" sz="500">
              <a:solidFill>
                <a:prstClr val="black"/>
              </a:solidFill>
              <a:latin typeface="Helvetica Light"/>
            </a:endParaRPr>
          </a:p>
          <a:p>
            <a:r>
              <a:rPr lang="en-US" sz="1500"/>
              <a:t>NEW Registry assets now available on the asset library</a:t>
            </a:r>
          </a:p>
          <a:p>
            <a:r>
              <a:rPr kumimoji="0" lang="en-US" sz="1500" b="1" i="0" u="none" strike="noStrike" kern="1200" cap="none" spc="0" normalizeH="0" baseline="0" noProof="0">
                <a:ln>
                  <a:noFill/>
                </a:ln>
                <a:solidFill>
                  <a:prstClr val="black"/>
                </a:solidFill>
                <a:effectLst/>
                <a:uLnTx/>
                <a:uFillTx/>
                <a:latin typeface="Helvetica Light"/>
                <a:ea typeface="+mn-ea"/>
                <a:cs typeface="Calibri"/>
              </a:rPr>
              <a:t>Registry Story utilizing the gold box prop - </a:t>
            </a:r>
            <a:r>
              <a:rPr kumimoji="0" lang="en-US" sz="1500" b="0" i="0" u="none" strike="noStrike" kern="1200" cap="none" spc="0" normalizeH="0" baseline="0" noProof="0">
                <a:ln>
                  <a:noFill/>
                </a:ln>
                <a:solidFill>
                  <a:prstClr val="black"/>
                </a:solidFill>
                <a:effectLst/>
                <a:uLnTx/>
                <a:uFillTx/>
                <a:latin typeface="Helvetica Light"/>
                <a:ea typeface="+mn-ea"/>
                <a:cs typeface="Calibri"/>
              </a:rPr>
              <a:t>Using the white cast iron and stoneware (maybe some SS) I suggest creating a collection and featuring the NEW Flower Cocotte and Herb Planter.</a:t>
            </a:r>
          </a:p>
          <a:p>
            <a:endParaRPr lang="en-US" sz="1500"/>
          </a:p>
          <a:p>
            <a:endParaRPr lang="en-US" sz="1500"/>
          </a:p>
          <a:p>
            <a:endParaRPr lang="en-US" sz="1500"/>
          </a:p>
        </p:txBody>
      </p:sp>
      <p:sp>
        <p:nvSpPr>
          <p:cNvPr id="8" name="Title 7">
            <a:extLst>
              <a:ext uri="{FF2B5EF4-FFF2-40B4-BE49-F238E27FC236}">
                <a16:creationId xmlns:a16="http://schemas.microsoft.com/office/drawing/2014/main" id="{F6AF8A71-0682-4987-9733-67E95BAAADA5}"/>
              </a:ext>
            </a:extLst>
          </p:cNvPr>
          <p:cNvSpPr>
            <a:spLocks noGrp="1"/>
          </p:cNvSpPr>
          <p:nvPr>
            <p:ph type="title"/>
          </p:nvPr>
        </p:nvSpPr>
        <p:spPr>
          <a:xfrm>
            <a:off x="559589" y="93316"/>
            <a:ext cx="11362266" cy="623808"/>
          </a:xfrm>
        </p:spPr>
        <p:txBody>
          <a:bodyPr/>
          <a:lstStyle/>
          <a:p>
            <a:r>
              <a:rPr lang="en-US" sz="2000"/>
              <a:t>2022 GIFT WITH REGISTRY &amp; COMPLETION PROGRAMS: EFFECTIVE JANUARY 1, 2022</a:t>
            </a:r>
            <a:endParaRPr lang="en-US"/>
          </a:p>
        </p:txBody>
      </p:sp>
      <p:pic>
        <p:nvPicPr>
          <p:cNvPr id="2" name="Picture 1">
            <a:extLst>
              <a:ext uri="{FF2B5EF4-FFF2-40B4-BE49-F238E27FC236}">
                <a16:creationId xmlns:a16="http://schemas.microsoft.com/office/drawing/2014/main" id="{D4CBF26C-9792-4A7F-BFFE-4FD984D85D68}"/>
              </a:ext>
            </a:extLst>
          </p:cNvPr>
          <p:cNvPicPr>
            <a:picLocks noChangeAspect="1"/>
          </p:cNvPicPr>
          <p:nvPr/>
        </p:nvPicPr>
        <p:blipFill>
          <a:blip r:embed="rId2"/>
          <a:stretch>
            <a:fillRect/>
          </a:stretch>
        </p:blipFill>
        <p:spPr>
          <a:xfrm>
            <a:off x="7751253" y="2659493"/>
            <a:ext cx="3632512" cy="2373242"/>
          </a:xfrm>
          <a:prstGeom prst="rect">
            <a:avLst/>
          </a:prstGeom>
        </p:spPr>
      </p:pic>
      <p:pic>
        <p:nvPicPr>
          <p:cNvPr id="1026" name="Picture 2" descr="Full screen preview">
            <a:extLst>
              <a:ext uri="{FF2B5EF4-FFF2-40B4-BE49-F238E27FC236}">
                <a16:creationId xmlns:a16="http://schemas.microsoft.com/office/drawing/2014/main" id="{114E3AFE-CD5C-4BEF-B9B5-4671478D7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253" y="1030505"/>
            <a:ext cx="2077270" cy="15464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Text&#10;&#10;Description automatically generated">
            <a:extLst>
              <a:ext uri="{FF2B5EF4-FFF2-40B4-BE49-F238E27FC236}">
                <a16:creationId xmlns:a16="http://schemas.microsoft.com/office/drawing/2014/main" id="{24D20B87-B19F-4A89-9D38-1DD6E9514D9E}"/>
              </a:ext>
            </a:extLst>
          </p:cNvPr>
          <p:cNvPicPr>
            <a:picLocks noChangeAspect="1"/>
          </p:cNvPicPr>
          <p:nvPr/>
        </p:nvPicPr>
        <p:blipFill>
          <a:blip r:embed="rId4"/>
          <a:stretch>
            <a:fillRect/>
          </a:stretch>
        </p:blipFill>
        <p:spPr>
          <a:xfrm>
            <a:off x="7679335" y="5063557"/>
            <a:ext cx="2324638" cy="1816368"/>
          </a:xfrm>
          <a:prstGeom prst="rect">
            <a:avLst/>
          </a:prstGeom>
        </p:spPr>
      </p:pic>
      <p:sp>
        <p:nvSpPr>
          <p:cNvPr id="4" name="TextBox 3">
            <a:extLst>
              <a:ext uri="{FF2B5EF4-FFF2-40B4-BE49-F238E27FC236}">
                <a16:creationId xmlns:a16="http://schemas.microsoft.com/office/drawing/2014/main" id="{3CBC1641-ECAC-4ED7-92E1-84F76A293EF1}"/>
              </a:ext>
            </a:extLst>
          </p:cNvPr>
          <p:cNvSpPr txBox="1"/>
          <p:nvPr/>
        </p:nvSpPr>
        <p:spPr>
          <a:xfrm>
            <a:off x="9914562" y="5648575"/>
            <a:ext cx="13356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20 units On-hand</a:t>
            </a:r>
          </a:p>
        </p:txBody>
      </p:sp>
    </p:spTree>
    <p:extLst>
      <p:ext uri="{BB962C8B-B14F-4D97-AF65-F5344CB8AC3E}">
        <p14:creationId xmlns:p14="http://schemas.microsoft.com/office/powerpoint/2010/main" val="242119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899273-2F23-4077-B6AE-F729BBE1C6A8}"/>
              </a:ext>
            </a:extLst>
          </p:cNvPr>
          <p:cNvSpPr>
            <a:spLocks noGrp="1"/>
          </p:cNvSpPr>
          <p:nvPr>
            <p:ph type="title"/>
          </p:nvPr>
        </p:nvSpPr>
        <p:spPr>
          <a:xfrm>
            <a:off x="615517" y="36164"/>
            <a:ext cx="10738283" cy="971518"/>
          </a:xfrm>
        </p:spPr>
        <p:txBody>
          <a:bodyPr/>
          <a:lstStyle/>
          <a:p>
            <a:r>
              <a:rPr lang="en-US"/>
              <a:t>THE SOCIAL PRESS KIT:  MEDIA POSTS</a:t>
            </a:r>
          </a:p>
        </p:txBody>
      </p:sp>
      <p:pic>
        <p:nvPicPr>
          <p:cNvPr id="3" name="Picture 2">
            <a:extLst>
              <a:ext uri="{FF2B5EF4-FFF2-40B4-BE49-F238E27FC236}">
                <a16:creationId xmlns:a16="http://schemas.microsoft.com/office/drawing/2014/main" id="{CD51A2DB-1CA3-45A5-B598-2C9BDBD4228C}"/>
              </a:ext>
            </a:extLst>
          </p:cNvPr>
          <p:cNvPicPr>
            <a:picLocks noChangeAspect="1"/>
          </p:cNvPicPr>
          <p:nvPr/>
        </p:nvPicPr>
        <p:blipFill>
          <a:blip r:embed="rId2"/>
          <a:stretch>
            <a:fillRect/>
          </a:stretch>
        </p:blipFill>
        <p:spPr>
          <a:xfrm>
            <a:off x="5902304" y="1311123"/>
            <a:ext cx="6099268" cy="2551279"/>
          </a:xfrm>
          <a:prstGeom prst="rect">
            <a:avLst/>
          </a:prstGeom>
        </p:spPr>
      </p:pic>
      <p:pic>
        <p:nvPicPr>
          <p:cNvPr id="5" name="Picture 4">
            <a:extLst>
              <a:ext uri="{FF2B5EF4-FFF2-40B4-BE49-F238E27FC236}">
                <a16:creationId xmlns:a16="http://schemas.microsoft.com/office/drawing/2014/main" id="{9142F907-FF2A-43C1-BE81-D36C501043D5}"/>
              </a:ext>
            </a:extLst>
          </p:cNvPr>
          <p:cNvPicPr>
            <a:picLocks noChangeAspect="1"/>
          </p:cNvPicPr>
          <p:nvPr/>
        </p:nvPicPr>
        <p:blipFill>
          <a:blip r:embed="rId3"/>
          <a:stretch>
            <a:fillRect/>
          </a:stretch>
        </p:blipFill>
        <p:spPr>
          <a:xfrm>
            <a:off x="5922447" y="3931388"/>
            <a:ext cx="6079124" cy="2273193"/>
          </a:xfrm>
          <a:prstGeom prst="rect">
            <a:avLst/>
          </a:prstGeom>
        </p:spPr>
      </p:pic>
      <p:pic>
        <p:nvPicPr>
          <p:cNvPr id="7" name="Picture 6">
            <a:hlinkClick r:id="rId4"/>
            <a:extLst>
              <a:ext uri="{FF2B5EF4-FFF2-40B4-BE49-F238E27FC236}">
                <a16:creationId xmlns:a16="http://schemas.microsoft.com/office/drawing/2014/main" id="{2D22490C-20DF-45CD-945D-F9F79DB05F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9133" y="1921256"/>
            <a:ext cx="1447293" cy="1029413"/>
          </a:xfrm>
          <a:prstGeom prst="rect">
            <a:avLst/>
          </a:prstGeom>
        </p:spPr>
      </p:pic>
      <p:sp>
        <p:nvSpPr>
          <p:cNvPr id="8" name="TextBox 7">
            <a:extLst>
              <a:ext uri="{FF2B5EF4-FFF2-40B4-BE49-F238E27FC236}">
                <a16:creationId xmlns:a16="http://schemas.microsoft.com/office/drawing/2014/main" id="{8B6F2DAA-C2EB-4113-A24A-53CD63695CAB}"/>
              </a:ext>
            </a:extLst>
          </p:cNvPr>
          <p:cNvSpPr txBox="1"/>
          <p:nvPr/>
        </p:nvSpPr>
        <p:spPr>
          <a:xfrm>
            <a:off x="615517" y="3319715"/>
            <a:ext cx="4586555"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35E58CD-5864-41E6-9D42-4A5D90774A24}"/>
              </a:ext>
            </a:extLst>
          </p:cNvPr>
          <p:cNvPicPr>
            <a:picLocks noChangeAspect="1"/>
          </p:cNvPicPr>
          <p:nvPr/>
        </p:nvPicPr>
        <p:blipFill>
          <a:blip r:embed="rId6"/>
          <a:stretch>
            <a:fillRect/>
          </a:stretch>
        </p:blipFill>
        <p:spPr>
          <a:xfrm>
            <a:off x="732919" y="3611036"/>
            <a:ext cx="4915879" cy="2551279"/>
          </a:xfrm>
          <a:prstGeom prst="rect">
            <a:avLst/>
          </a:prstGeom>
        </p:spPr>
      </p:pic>
      <p:sp>
        <p:nvSpPr>
          <p:cNvPr id="2" name="Content Placeholder 1">
            <a:extLst>
              <a:ext uri="{FF2B5EF4-FFF2-40B4-BE49-F238E27FC236}">
                <a16:creationId xmlns:a16="http://schemas.microsoft.com/office/drawing/2014/main" id="{7C004963-FCC0-4930-8DDA-70C6FB455741}"/>
              </a:ext>
            </a:extLst>
          </p:cNvPr>
          <p:cNvSpPr>
            <a:spLocks noGrp="1"/>
          </p:cNvSpPr>
          <p:nvPr>
            <p:ph idx="1"/>
          </p:nvPr>
        </p:nvSpPr>
        <p:spPr>
          <a:xfrm>
            <a:off x="630502" y="1351633"/>
            <a:ext cx="4632418" cy="2470257"/>
          </a:xfrm>
        </p:spPr>
        <p:txBody>
          <a:bodyPr>
            <a:normAutofit/>
          </a:bodyPr>
          <a:lstStyle/>
          <a:p>
            <a:r>
              <a:rPr lang="en-US" sz="1600"/>
              <a:t>Provides our retail partners with at-the-ready (turnkey) social media content and messaging </a:t>
            </a:r>
          </a:p>
          <a:p>
            <a:r>
              <a:rPr lang="en-US" sz="1600"/>
              <a:t>Consistent brand imagery and         communication across the most                 popular social platforms </a:t>
            </a:r>
          </a:p>
          <a:p>
            <a:r>
              <a:rPr lang="en-US" sz="1600"/>
              <a:t>Scalable, editable, and flexible to support any and </a:t>
            </a:r>
            <a:r>
              <a:rPr lang="en-US" sz="1600">
                <a:hlinkClick r:id="rId4"/>
              </a:rPr>
              <a:t>all Le Creuset campaigns</a:t>
            </a:r>
            <a:endParaRPr lang="en-US" sz="1600"/>
          </a:p>
          <a:p>
            <a:endParaRPr lang="en-US" sz="1600"/>
          </a:p>
        </p:txBody>
      </p:sp>
    </p:spTree>
    <p:extLst>
      <p:ext uri="{BB962C8B-B14F-4D97-AF65-F5344CB8AC3E}">
        <p14:creationId xmlns:p14="http://schemas.microsoft.com/office/powerpoint/2010/main" val="41742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5A30-691E-419B-A5C4-42760CFB84EF}"/>
              </a:ext>
            </a:extLst>
          </p:cNvPr>
          <p:cNvSpPr>
            <a:spLocks noGrp="1"/>
          </p:cNvSpPr>
          <p:nvPr>
            <p:ph type="title"/>
          </p:nvPr>
        </p:nvSpPr>
        <p:spPr/>
        <p:txBody>
          <a:bodyPr>
            <a:normAutofit/>
          </a:bodyPr>
          <a:lstStyle/>
          <a:p>
            <a:r>
              <a:rPr lang="en-US">
                <a:solidFill>
                  <a:srgbClr val="FF0000"/>
                </a:solidFill>
              </a:rPr>
              <a:t>UPDATED </a:t>
            </a:r>
            <a:r>
              <a:rPr lang="en-US"/>
              <a:t>2022 DIGITAL PRODUCT CATALOG </a:t>
            </a:r>
          </a:p>
        </p:txBody>
      </p:sp>
      <p:sp>
        <p:nvSpPr>
          <p:cNvPr id="3" name="Content Placeholder 2">
            <a:extLst>
              <a:ext uri="{FF2B5EF4-FFF2-40B4-BE49-F238E27FC236}">
                <a16:creationId xmlns:a16="http://schemas.microsoft.com/office/drawing/2014/main" id="{7FD0B48D-CECC-46C3-A605-4370E54B07C9}"/>
              </a:ext>
            </a:extLst>
          </p:cNvPr>
          <p:cNvSpPr>
            <a:spLocks noGrp="1"/>
          </p:cNvSpPr>
          <p:nvPr>
            <p:ph idx="1"/>
          </p:nvPr>
        </p:nvSpPr>
        <p:spPr>
          <a:xfrm>
            <a:off x="727251" y="1128129"/>
            <a:ext cx="5157954" cy="4697860"/>
          </a:xfrm>
        </p:spPr>
        <p:txBody>
          <a:bodyPr/>
          <a:lstStyle/>
          <a:p>
            <a:r>
              <a:rPr lang="en-US"/>
              <a:t>Updated and available at </a:t>
            </a:r>
            <a:r>
              <a:rPr lang="en-US">
                <a:hlinkClick r:id="rId2"/>
              </a:rPr>
              <a:t>lecreuset.com/</a:t>
            </a:r>
            <a:r>
              <a:rPr lang="en-US" err="1">
                <a:hlinkClick r:id="rId2"/>
              </a:rPr>
              <a:t>productcatalog</a:t>
            </a:r>
            <a:r>
              <a:rPr lang="en-US"/>
              <a:t> – access from anywhere on any device with internet connection! </a:t>
            </a:r>
          </a:p>
        </p:txBody>
      </p:sp>
      <p:sp>
        <p:nvSpPr>
          <p:cNvPr id="7" name="Arrow: Right 6">
            <a:extLst>
              <a:ext uri="{FF2B5EF4-FFF2-40B4-BE49-F238E27FC236}">
                <a16:creationId xmlns:a16="http://schemas.microsoft.com/office/drawing/2014/main" id="{C2E0E2FB-C324-49B7-AE87-7E46E7108AE4}"/>
              </a:ext>
            </a:extLst>
          </p:cNvPr>
          <p:cNvSpPr/>
          <p:nvPr/>
        </p:nvSpPr>
        <p:spPr>
          <a:xfrm rot="10800000">
            <a:off x="11243209" y="3565084"/>
            <a:ext cx="252917" cy="17549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C3BAD2A9-E274-43A7-8FBB-ED4899D9F6BA}"/>
              </a:ext>
            </a:extLst>
          </p:cNvPr>
          <p:cNvPicPr>
            <a:picLocks noChangeAspect="1"/>
          </p:cNvPicPr>
          <p:nvPr/>
        </p:nvPicPr>
        <p:blipFill>
          <a:blip r:embed="rId3"/>
          <a:stretch>
            <a:fillRect/>
          </a:stretch>
        </p:blipFill>
        <p:spPr>
          <a:xfrm>
            <a:off x="5536553" y="3615091"/>
            <a:ext cx="5157954" cy="2759069"/>
          </a:xfrm>
          <a:prstGeom prst="rect">
            <a:avLst/>
          </a:prstGeom>
        </p:spPr>
      </p:pic>
      <p:pic>
        <p:nvPicPr>
          <p:cNvPr id="17" name="Picture 16">
            <a:extLst>
              <a:ext uri="{FF2B5EF4-FFF2-40B4-BE49-F238E27FC236}">
                <a16:creationId xmlns:a16="http://schemas.microsoft.com/office/drawing/2014/main" id="{FFCA1461-CE1A-4E36-ABD9-8C994CE147E5}"/>
              </a:ext>
            </a:extLst>
          </p:cNvPr>
          <p:cNvPicPr>
            <a:picLocks noChangeAspect="1"/>
          </p:cNvPicPr>
          <p:nvPr/>
        </p:nvPicPr>
        <p:blipFill>
          <a:blip r:embed="rId4"/>
          <a:stretch>
            <a:fillRect/>
          </a:stretch>
        </p:blipFill>
        <p:spPr>
          <a:xfrm>
            <a:off x="10770115" y="1130601"/>
            <a:ext cx="236197" cy="5243559"/>
          </a:xfrm>
          <a:prstGeom prst="rect">
            <a:avLst/>
          </a:prstGeom>
        </p:spPr>
      </p:pic>
      <p:pic>
        <p:nvPicPr>
          <p:cNvPr id="5" name="Picture 4">
            <a:extLst>
              <a:ext uri="{FF2B5EF4-FFF2-40B4-BE49-F238E27FC236}">
                <a16:creationId xmlns:a16="http://schemas.microsoft.com/office/drawing/2014/main" id="{E76952D7-8FC5-4232-8048-6CC1EC9D68D6}"/>
              </a:ext>
            </a:extLst>
          </p:cNvPr>
          <p:cNvPicPr>
            <a:picLocks noChangeAspect="1"/>
          </p:cNvPicPr>
          <p:nvPr/>
        </p:nvPicPr>
        <p:blipFill>
          <a:blip r:embed="rId5"/>
          <a:stretch>
            <a:fillRect/>
          </a:stretch>
        </p:blipFill>
        <p:spPr>
          <a:xfrm>
            <a:off x="1497492" y="1728918"/>
            <a:ext cx="3611047" cy="4507496"/>
          </a:xfrm>
          <a:prstGeom prst="rect">
            <a:avLst/>
          </a:prstGeom>
        </p:spPr>
      </p:pic>
      <p:pic>
        <p:nvPicPr>
          <p:cNvPr id="8" name="Picture 7">
            <a:extLst>
              <a:ext uri="{FF2B5EF4-FFF2-40B4-BE49-F238E27FC236}">
                <a16:creationId xmlns:a16="http://schemas.microsoft.com/office/drawing/2014/main" id="{093071C9-45EC-4155-AFD3-886A0E713316}"/>
              </a:ext>
            </a:extLst>
          </p:cNvPr>
          <p:cNvPicPr>
            <a:picLocks noChangeAspect="1"/>
          </p:cNvPicPr>
          <p:nvPr/>
        </p:nvPicPr>
        <p:blipFill>
          <a:blip r:embed="rId6"/>
          <a:stretch>
            <a:fillRect/>
          </a:stretch>
        </p:blipFill>
        <p:spPr>
          <a:xfrm>
            <a:off x="6608058" y="1128129"/>
            <a:ext cx="4086449" cy="2405315"/>
          </a:xfrm>
          <a:prstGeom prst="rect">
            <a:avLst/>
          </a:prstGeom>
        </p:spPr>
      </p:pic>
    </p:spTree>
    <p:extLst>
      <p:ext uri="{BB962C8B-B14F-4D97-AF65-F5344CB8AC3E}">
        <p14:creationId xmlns:p14="http://schemas.microsoft.com/office/powerpoint/2010/main" val="72697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05ACA2-F68E-40B8-ADF7-D2F9DFEBFA33}"/>
              </a:ext>
            </a:extLst>
          </p:cNvPr>
          <p:cNvSpPr>
            <a:spLocks noGrp="1"/>
          </p:cNvSpPr>
          <p:nvPr>
            <p:ph type="title"/>
          </p:nvPr>
        </p:nvSpPr>
        <p:spPr/>
        <p:txBody>
          <a:bodyPr/>
          <a:lstStyle/>
          <a:p>
            <a:r>
              <a:rPr lang="en-US"/>
              <a:t>THE SPECIAL INGREDIENT – MONTLY E-NEWSLETTER</a:t>
            </a:r>
          </a:p>
        </p:txBody>
      </p:sp>
      <p:sp>
        <p:nvSpPr>
          <p:cNvPr id="7" name="Content Placeholder 1">
            <a:extLst>
              <a:ext uri="{FF2B5EF4-FFF2-40B4-BE49-F238E27FC236}">
                <a16:creationId xmlns:a16="http://schemas.microsoft.com/office/drawing/2014/main" id="{CCF43833-CB02-4961-9272-0B2DA8E6E820}"/>
              </a:ext>
            </a:extLst>
          </p:cNvPr>
          <p:cNvSpPr>
            <a:spLocks noGrp="1"/>
          </p:cNvSpPr>
          <p:nvPr>
            <p:ph sz="half" idx="4294967295"/>
          </p:nvPr>
        </p:nvSpPr>
        <p:spPr>
          <a:xfrm>
            <a:off x="762000" y="1496696"/>
            <a:ext cx="5562600" cy="3119437"/>
          </a:xfrm>
        </p:spPr>
        <p:txBody>
          <a:bodyPr>
            <a:normAutofit/>
          </a:bodyPr>
          <a:lstStyle/>
          <a:p>
            <a:pPr marL="0" indent="0" algn="ctr">
              <a:buNone/>
            </a:pPr>
            <a:endParaRPr lang="en-US" sz="2000"/>
          </a:p>
          <a:p>
            <a:pPr marL="0" indent="0" algn="ctr">
              <a:buNone/>
            </a:pPr>
            <a:r>
              <a:rPr lang="en-US" sz="2000"/>
              <a:t>Visit each month’s edition of the newsletter by visiting (posted on the 8</a:t>
            </a:r>
            <a:r>
              <a:rPr lang="en-US" sz="2000" baseline="30000"/>
              <a:t>th</a:t>
            </a:r>
            <a:r>
              <a:rPr lang="en-US" sz="2000"/>
              <a:t>): </a:t>
            </a:r>
            <a:r>
              <a:rPr lang="en-US" sz="2000">
                <a:hlinkClick r:id="rId2"/>
              </a:rPr>
              <a:t>www.lecreuset.com/thespecialingredient</a:t>
            </a:r>
            <a:r>
              <a:rPr lang="en-US" sz="2000"/>
              <a:t> </a:t>
            </a:r>
          </a:p>
        </p:txBody>
      </p:sp>
      <p:pic>
        <p:nvPicPr>
          <p:cNvPr id="1026" name="Picture 2">
            <a:extLst>
              <a:ext uri="{FF2B5EF4-FFF2-40B4-BE49-F238E27FC236}">
                <a16:creationId xmlns:a16="http://schemas.microsoft.com/office/drawing/2014/main" id="{6A3EBECF-EB68-49F2-91F2-69642FB98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2050" y="1249711"/>
            <a:ext cx="4761429" cy="47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48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FA1374-E36C-4DB2-A3F4-6EF28E1A629D}"/>
              </a:ext>
            </a:extLst>
          </p:cNvPr>
          <p:cNvSpPr>
            <a:spLocks noGrp="1"/>
          </p:cNvSpPr>
          <p:nvPr>
            <p:ph type="title"/>
          </p:nvPr>
        </p:nvSpPr>
        <p:spPr/>
        <p:txBody>
          <a:bodyPr/>
          <a:lstStyle/>
          <a:p>
            <a:r>
              <a:rPr lang="en-US" dirty="0"/>
              <a:t>AGENDA, July 14, 2022</a:t>
            </a:r>
          </a:p>
        </p:txBody>
      </p:sp>
      <p:sp>
        <p:nvSpPr>
          <p:cNvPr id="2" name="Content Placeholder 1">
            <a:extLst>
              <a:ext uri="{FF2B5EF4-FFF2-40B4-BE49-F238E27FC236}">
                <a16:creationId xmlns:a16="http://schemas.microsoft.com/office/drawing/2014/main" id="{C71DEC5A-C31E-4A09-B410-B03C416B3923}"/>
              </a:ext>
            </a:extLst>
          </p:cNvPr>
          <p:cNvSpPr>
            <a:spLocks noGrp="1"/>
          </p:cNvSpPr>
          <p:nvPr>
            <p:ph idx="1"/>
          </p:nvPr>
        </p:nvSpPr>
        <p:spPr>
          <a:xfrm>
            <a:off x="1076739" y="1359675"/>
            <a:ext cx="10515600" cy="4800600"/>
          </a:xfrm>
        </p:spPr>
        <p:txBody>
          <a:bodyPr>
            <a:normAutofit/>
          </a:bodyPr>
          <a:lstStyle/>
          <a:p>
            <a:pPr>
              <a:lnSpc>
                <a:spcPct val="150000"/>
              </a:lnSpc>
            </a:pPr>
            <a:r>
              <a:rPr lang="en-US" sz="1600" dirty="0"/>
              <a:t>Le Creuset Brand Updates: Le Creuset Marketing and Communication Updates</a:t>
            </a:r>
          </a:p>
          <a:p>
            <a:pPr>
              <a:lnSpc>
                <a:spcPct val="150000"/>
              </a:lnSpc>
            </a:pPr>
            <a:r>
              <a:rPr lang="en-US" sz="1600" dirty="0"/>
              <a:t>Business Review: YTD – Gourmet Catalog Store Shipping Results</a:t>
            </a:r>
          </a:p>
          <a:p>
            <a:pPr>
              <a:lnSpc>
                <a:spcPct val="150000"/>
              </a:lnSpc>
            </a:pPr>
            <a:r>
              <a:rPr lang="en-US" sz="1600" dirty="0"/>
              <a:t>Specialty Store Programs</a:t>
            </a:r>
          </a:p>
          <a:p>
            <a:pPr>
              <a:lnSpc>
                <a:spcPct val="150000"/>
              </a:lnSpc>
            </a:pPr>
            <a:r>
              <a:rPr lang="en-US" sz="1600" dirty="0"/>
              <a:t>2H Planning – New Products, Programs &amp; Promotions</a:t>
            </a:r>
          </a:p>
          <a:p>
            <a:pPr marL="0" indent="0">
              <a:lnSpc>
                <a:spcPct val="150000"/>
              </a:lnSpc>
              <a:buNone/>
            </a:pPr>
            <a:endParaRPr lang="en-US" sz="1600" dirty="0"/>
          </a:p>
          <a:p>
            <a:pPr>
              <a:lnSpc>
                <a:spcPct val="150000"/>
              </a:lnSpc>
            </a:pPr>
            <a:endParaRPr lang="en-US" sz="1600" dirty="0"/>
          </a:p>
          <a:p>
            <a:pPr marL="0" indent="0">
              <a:lnSpc>
                <a:spcPct val="150000"/>
              </a:lnSpc>
              <a:buNone/>
            </a:pPr>
            <a:endParaRPr lang="en-US" sz="1600" dirty="0"/>
          </a:p>
          <a:p>
            <a:pPr>
              <a:lnSpc>
                <a:spcPct val="150000"/>
              </a:lnSpc>
            </a:pPr>
            <a:endParaRPr lang="en-US" sz="1600" dirty="0"/>
          </a:p>
        </p:txBody>
      </p:sp>
      <p:pic>
        <p:nvPicPr>
          <p:cNvPr id="4" name="Picture 2">
            <a:extLst>
              <a:ext uri="{FF2B5EF4-FFF2-40B4-BE49-F238E27FC236}">
                <a16:creationId xmlns:a16="http://schemas.microsoft.com/office/drawing/2014/main" id="{07BA41F1-43AA-4303-B74D-4CD5F12EBB3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43569" y="4681556"/>
            <a:ext cx="3429000" cy="163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29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775E4EA-7EC7-4251-9CE7-46701CB04DE0}"/>
              </a:ext>
            </a:extLst>
          </p:cNvPr>
          <p:cNvSpPr/>
          <p:nvPr/>
        </p:nvSpPr>
        <p:spPr>
          <a:xfrm>
            <a:off x="2686208" y="1485600"/>
            <a:ext cx="2226395" cy="14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MERCHANDISING GUIDE</a:t>
            </a:r>
          </a:p>
        </p:txBody>
      </p:sp>
      <p:sp>
        <p:nvSpPr>
          <p:cNvPr id="2" name="Title 1">
            <a:extLst>
              <a:ext uri="{FF2B5EF4-FFF2-40B4-BE49-F238E27FC236}">
                <a16:creationId xmlns:a16="http://schemas.microsoft.com/office/drawing/2014/main" id="{E2D2B00F-C871-4B5F-90BA-A21F396F664A}"/>
              </a:ext>
            </a:extLst>
          </p:cNvPr>
          <p:cNvSpPr>
            <a:spLocks noGrp="1"/>
          </p:cNvSpPr>
          <p:nvPr>
            <p:ph type="title"/>
          </p:nvPr>
        </p:nvSpPr>
        <p:spPr/>
        <p:txBody>
          <a:bodyPr/>
          <a:lstStyle/>
          <a:p>
            <a:r>
              <a:rPr lang="en-US"/>
              <a:t>LE CREUSET ADDITIONAL SUPPORT PROGRAMS AND SALES TOOLS</a:t>
            </a:r>
          </a:p>
        </p:txBody>
      </p:sp>
      <p:sp>
        <p:nvSpPr>
          <p:cNvPr id="3" name="Content Placeholder 2">
            <a:extLst>
              <a:ext uri="{FF2B5EF4-FFF2-40B4-BE49-F238E27FC236}">
                <a16:creationId xmlns:a16="http://schemas.microsoft.com/office/drawing/2014/main" id="{98A0DEF4-7CD2-4A3F-8CBF-095AA49FBFD0}"/>
              </a:ext>
            </a:extLst>
          </p:cNvPr>
          <p:cNvSpPr>
            <a:spLocks noGrp="1"/>
          </p:cNvSpPr>
          <p:nvPr>
            <p:ph idx="1"/>
          </p:nvPr>
        </p:nvSpPr>
        <p:spPr>
          <a:xfrm>
            <a:off x="335690" y="1107665"/>
            <a:ext cx="10515600" cy="4685593"/>
          </a:xfrm>
        </p:spPr>
        <p:txBody>
          <a:bodyPr vert="horz" lIns="91440" tIns="45720" rIns="91440" bIns="45720" rtlCol="0" anchor="t">
            <a:normAutofit/>
          </a:bodyPr>
          <a:lstStyle/>
          <a:p>
            <a:r>
              <a:rPr lang="en-US">
                <a:latin typeface="Helvetica Light"/>
              </a:rPr>
              <a:t>Helping our partners become better Le Creuset Retailers… ask your Sales Manager for more details!</a:t>
            </a:r>
          </a:p>
        </p:txBody>
      </p:sp>
      <p:sp>
        <p:nvSpPr>
          <p:cNvPr id="6" name="Rectangle 5">
            <a:extLst>
              <a:ext uri="{FF2B5EF4-FFF2-40B4-BE49-F238E27FC236}">
                <a16:creationId xmlns:a16="http://schemas.microsoft.com/office/drawing/2014/main" id="{6D4513EA-A953-46FA-9C08-EEE49E8D503E}"/>
              </a:ext>
            </a:extLst>
          </p:cNvPr>
          <p:cNvSpPr/>
          <p:nvPr/>
        </p:nvSpPr>
        <p:spPr>
          <a:xfrm>
            <a:off x="2745948" y="4763821"/>
            <a:ext cx="2139462" cy="14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GIFT WITH COMPLETION (GWC)</a:t>
            </a:r>
          </a:p>
        </p:txBody>
      </p:sp>
      <p:sp>
        <p:nvSpPr>
          <p:cNvPr id="7" name="Rectangle 6">
            <a:extLst>
              <a:ext uri="{FF2B5EF4-FFF2-40B4-BE49-F238E27FC236}">
                <a16:creationId xmlns:a16="http://schemas.microsoft.com/office/drawing/2014/main" id="{6CCB2651-651A-49FA-A1BA-90C83F0F0AFD}"/>
              </a:ext>
            </a:extLst>
          </p:cNvPr>
          <p:cNvSpPr/>
          <p:nvPr/>
        </p:nvSpPr>
        <p:spPr>
          <a:xfrm>
            <a:off x="5034832" y="1475498"/>
            <a:ext cx="2139462" cy="14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PROMOTIONAL DASHBOARD</a:t>
            </a:r>
          </a:p>
        </p:txBody>
      </p:sp>
      <p:sp>
        <p:nvSpPr>
          <p:cNvPr id="8" name="Rectangle 7">
            <a:extLst>
              <a:ext uri="{FF2B5EF4-FFF2-40B4-BE49-F238E27FC236}">
                <a16:creationId xmlns:a16="http://schemas.microsoft.com/office/drawing/2014/main" id="{E2CCB395-5F33-46D3-A56A-2ABBB48E89A0}"/>
              </a:ext>
            </a:extLst>
          </p:cNvPr>
          <p:cNvSpPr/>
          <p:nvPr/>
        </p:nvSpPr>
        <p:spPr>
          <a:xfrm>
            <a:off x="403237" y="4773186"/>
            <a:ext cx="2139462" cy="14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THE SPECIAL INGREDIENT</a:t>
            </a:r>
          </a:p>
        </p:txBody>
      </p:sp>
      <p:sp>
        <p:nvSpPr>
          <p:cNvPr id="9" name="Rectangle 8">
            <a:extLst>
              <a:ext uri="{FF2B5EF4-FFF2-40B4-BE49-F238E27FC236}">
                <a16:creationId xmlns:a16="http://schemas.microsoft.com/office/drawing/2014/main" id="{D6D34BCB-7047-4F49-8FA9-778F683D32DE}"/>
              </a:ext>
            </a:extLst>
          </p:cNvPr>
          <p:cNvSpPr/>
          <p:nvPr/>
        </p:nvSpPr>
        <p:spPr>
          <a:xfrm>
            <a:off x="5034832" y="4763822"/>
            <a:ext cx="2139462" cy="14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BEST SELLER LIST</a:t>
            </a:r>
          </a:p>
        </p:txBody>
      </p:sp>
      <p:sp>
        <p:nvSpPr>
          <p:cNvPr id="10" name="Rectangle 9">
            <a:extLst>
              <a:ext uri="{FF2B5EF4-FFF2-40B4-BE49-F238E27FC236}">
                <a16:creationId xmlns:a16="http://schemas.microsoft.com/office/drawing/2014/main" id="{1E0F59A0-A831-4429-AAAC-5532CBB96328}"/>
              </a:ext>
            </a:extLst>
          </p:cNvPr>
          <p:cNvSpPr/>
          <p:nvPr/>
        </p:nvSpPr>
        <p:spPr>
          <a:xfrm>
            <a:off x="7352348" y="1463776"/>
            <a:ext cx="2139462" cy="14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MERCHANIDSING KITS</a:t>
            </a:r>
          </a:p>
        </p:txBody>
      </p:sp>
      <p:sp>
        <p:nvSpPr>
          <p:cNvPr id="11" name="Rectangle 10">
            <a:extLst>
              <a:ext uri="{FF2B5EF4-FFF2-40B4-BE49-F238E27FC236}">
                <a16:creationId xmlns:a16="http://schemas.microsoft.com/office/drawing/2014/main" id="{FFDCF161-060C-4AE3-B4AB-87EEF7EC339D}"/>
              </a:ext>
            </a:extLst>
          </p:cNvPr>
          <p:cNvSpPr/>
          <p:nvPr/>
        </p:nvSpPr>
        <p:spPr>
          <a:xfrm>
            <a:off x="7352348" y="3128457"/>
            <a:ext cx="2139462" cy="14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FIXTURES</a:t>
            </a:r>
          </a:p>
        </p:txBody>
      </p:sp>
      <p:sp>
        <p:nvSpPr>
          <p:cNvPr id="12" name="Rectangle 11">
            <a:extLst>
              <a:ext uri="{FF2B5EF4-FFF2-40B4-BE49-F238E27FC236}">
                <a16:creationId xmlns:a16="http://schemas.microsoft.com/office/drawing/2014/main" id="{CFD1A279-EF70-4D36-993C-E3D0D5C3DEB5}"/>
              </a:ext>
            </a:extLst>
          </p:cNvPr>
          <p:cNvSpPr/>
          <p:nvPr/>
        </p:nvSpPr>
        <p:spPr>
          <a:xfrm>
            <a:off x="7352348" y="4752100"/>
            <a:ext cx="2139462" cy="14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ASSET LIBRARY</a:t>
            </a:r>
          </a:p>
        </p:txBody>
      </p:sp>
      <p:sp>
        <p:nvSpPr>
          <p:cNvPr id="13" name="Rectangle 12">
            <a:extLst>
              <a:ext uri="{FF2B5EF4-FFF2-40B4-BE49-F238E27FC236}">
                <a16:creationId xmlns:a16="http://schemas.microsoft.com/office/drawing/2014/main" id="{B1A87482-9FD0-45B9-9096-C4CED2C064E2}"/>
              </a:ext>
            </a:extLst>
          </p:cNvPr>
          <p:cNvSpPr/>
          <p:nvPr/>
        </p:nvSpPr>
        <p:spPr>
          <a:xfrm>
            <a:off x="9665638" y="1463777"/>
            <a:ext cx="2139462" cy="14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SOCIAL PRESS KIT</a:t>
            </a:r>
          </a:p>
        </p:txBody>
      </p:sp>
      <p:sp>
        <p:nvSpPr>
          <p:cNvPr id="14" name="Rectangle 13">
            <a:extLst>
              <a:ext uri="{FF2B5EF4-FFF2-40B4-BE49-F238E27FC236}">
                <a16:creationId xmlns:a16="http://schemas.microsoft.com/office/drawing/2014/main" id="{1FE0BECF-F59C-4699-8C6A-36E263936D8F}"/>
              </a:ext>
            </a:extLst>
          </p:cNvPr>
          <p:cNvSpPr/>
          <p:nvPr/>
        </p:nvSpPr>
        <p:spPr>
          <a:xfrm>
            <a:off x="9665638" y="3128458"/>
            <a:ext cx="2139462" cy="14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TRAINING PLATFORM</a:t>
            </a:r>
          </a:p>
        </p:txBody>
      </p:sp>
      <p:sp>
        <p:nvSpPr>
          <p:cNvPr id="15" name="Rectangle 14">
            <a:extLst>
              <a:ext uri="{FF2B5EF4-FFF2-40B4-BE49-F238E27FC236}">
                <a16:creationId xmlns:a16="http://schemas.microsoft.com/office/drawing/2014/main" id="{99442E65-DE03-47EB-A946-F5FB1EC35EF1}"/>
              </a:ext>
            </a:extLst>
          </p:cNvPr>
          <p:cNvSpPr/>
          <p:nvPr/>
        </p:nvSpPr>
        <p:spPr>
          <a:xfrm>
            <a:off x="9665638" y="4752101"/>
            <a:ext cx="2139462" cy="14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CULINARY DEMOs AND EVENTS (TRUNK SHOWS)</a:t>
            </a:r>
          </a:p>
        </p:txBody>
      </p:sp>
      <p:sp>
        <p:nvSpPr>
          <p:cNvPr id="16" name="Rectangle 15">
            <a:extLst>
              <a:ext uri="{FF2B5EF4-FFF2-40B4-BE49-F238E27FC236}">
                <a16:creationId xmlns:a16="http://schemas.microsoft.com/office/drawing/2014/main" id="{1AD20C4A-E9BB-487F-BB39-DBC64480C321}"/>
              </a:ext>
            </a:extLst>
          </p:cNvPr>
          <p:cNvSpPr/>
          <p:nvPr/>
        </p:nvSpPr>
        <p:spPr>
          <a:xfrm>
            <a:off x="413054" y="1487221"/>
            <a:ext cx="2139462" cy="14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BONUS FREE GOODS</a:t>
            </a:r>
          </a:p>
        </p:txBody>
      </p:sp>
      <p:sp>
        <p:nvSpPr>
          <p:cNvPr id="17" name="Rectangle 16">
            <a:extLst>
              <a:ext uri="{FF2B5EF4-FFF2-40B4-BE49-F238E27FC236}">
                <a16:creationId xmlns:a16="http://schemas.microsoft.com/office/drawing/2014/main" id="{267CA85B-C192-4926-A31F-2F4452AAE3C0}"/>
              </a:ext>
            </a:extLst>
          </p:cNvPr>
          <p:cNvSpPr/>
          <p:nvPr/>
        </p:nvSpPr>
        <p:spPr>
          <a:xfrm>
            <a:off x="413054" y="3151902"/>
            <a:ext cx="2139462" cy="14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PREFERRED DEALER PROGRAM</a:t>
            </a:r>
          </a:p>
        </p:txBody>
      </p:sp>
      <p:sp>
        <p:nvSpPr>
          <p:cNvPr id="18" name="Rectangle 17">
            <a:extLst>
              <a:ext uri="{FF2B5EF4-FFF2-40B4-BE49-F238E27FC236}">
                <a16:creationId xmlns:a16="http://schemas.microsoft.com/office/drawing/2014/main" id="{92896431-6F45-4993-BAEB-422C6EB4CF2C}"/>
              </a:ext>
            </a:extLst>
          </p:cNvPr>
          <p:cNvSpPr/>
          <p:nvPr/>
        </p:nvSpPr>
        <p:spPr>
          <a:xfrm>
            <a:off x="5023565" y="3163506"/>
            <a:ext cx="2139462" cy="14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BUNDLES &amp; GWPs</a:t>
            </a:r>
          </a:p>
        </p:txBody>
      </p:sp>
      <p:sp>
        <p:nvSpPr>
          <p:cNvPr id="22" name="Rectangle 21">
            <a:extLst>
              <a:ext uri="{FF2B5EF4-FFF2-40B4-BE49-F238E27FC236}">
                <a16:creationId xmlns:a16="http://schemas.microsoft.com/office/drawing/2014/main" id="{7C905241-00EC-453B-887F-37F4C3310711}"/>
              </a:ext>
            </a:extLst>
          </p:cNvPr>
          <p:cNvSpPr/>
          <p:nvPr/>
        </p:nvSpPr>
        <p:spPr>
          <a:xfrm>
            <a:off x="2731533" y="1482226"/>
            <a:ext cx="2139462" cy="14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MERCHANDISING GUIDE</a:t>
            </a:r>
          </a:p>
        </p:txBody>
      </p:sp>
      <p:sp>
        <p:nvSpPr>
          <p:cNvPr id="23" name="Rectangle 22">
            <a:extLst>
              <a:ext uri="{FF2B5EF4-FFF2-40B4-BE49-F238E27FC236}">
                <a16:creationId xmlns:a16="http://schemas.microsoft.com/office/drawing/2014/main" id="{B8E67DF5-2D1D-4920-BD32-0204F09A0B59}"/>
              </a:ext>
            </a:extLst>
          </p:cNvPr>
          <p:cNvSpPr/>
          <p:nvPr/>
        </p:nvSpPr>
        <p:spPr>
          <a:xfrm>
            <a:off x="2731533" y="3146907"/>
            <a:ext cx="2139462" cy="14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DIGITAL PRODUCT CATALOG  &amp; CONSUMER BROCHURE</a:t>
            </a:r>
          </a:p>
        </p:txBody>
      </p:sp>
      <p:grpSp>
        <p:nvGrpSpPr>
          <p:cNvPr id="5" name="Group 4">
            <a:extLst>
              <a:ext uri="{FF2B5EF4-FFF2-40B4-BE49-F238E27FC236}">
                <a16:creationId xmlns:a16="http://schemas.microsoft.com/office/drawing/2014/main" id="{38529547-34A7-42BE-BD4A-9B167BB2B085}"/>
              </a:ext>
            </a:extLst>
          </p:cNvPr>
          <p:cNvGrpSpPr/>
          <p:nvPr/>
        </p:nvGrpSpPr>
        <p:grpSpPr>
          <a:xfrm>
            <a:off x="2686372" y="1471270"/>
            <a:ext cx="2236947" cy="1535251"/>
            <a:chOff x="8004747" y="1843283"/>
            <a:chExt cx="3935215" cy="2622068"/>
          </a:xfrm>
        </p:grpSpPr>
        <p:pic>
          <p:nvPicPr>
            <p:cNvPr id="1026" name="Picture 4" descr="A screenshot of a cell phone&#10;&#10;Description automatically generated">
              <a:extLst>
                <a:ext uri="{FF2B5EF4-FFF2-40B4-BE49-F238E27FC236}">
                  <a16:creationId xmlns:a16="http://schemas.microsoft.com/office/drawing/2014/main" id="{EAA72BE2-F8D5-4AA0-A1EA-38D886B3AD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196"/>
            <a:stretch/>
          </p:blipFill>
          <p:spPr bwMode="auto">
            <a:xfrm>
              <a:off x="8004747" y="1843283"/>
              <a:ext cx="3650105" cy="26220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B18FB00-2A3C-4F97-A32C-D2B74F7F3949}"/>
                </a:ext>
              </a:extLst>
            </p:cNvPr>
            <p:cNvPicPr>
              <a:picLocks noChangeAspect="1"/>
            </p:cNvPicPr>
            <p:nvPr/>
          </p:nvPicPr>
          <p:blipFill>
            <a:blip r:embed="rId4"/>
            <a:stretch>
              <a:fillRect/>
            </a:stretch>
          </p:blipFill>
          <p:spPr>
            <a:xfrm>
              <a:off x="10290953" y="1843283"/>
              <a:ext cx="1649009" cy="2609898"/>
            </a:xfrm>
            <a:prstGeom prst="rect">
              <a:avLst/>
            </a:prstGeom>
            <a:ln>
              <a:solidFill>
                <a:schemeClr val="tx1"/>
              </a:solidFill>
            </a:ln>
          </p:spPr>
        </p:pic>
      </p:grpSp>
      <p:pic>
        <p:nvPicPr>
          <p:cNvPr id="24" name="Picture 23">
            <a:extLst>
              <a:ext uri="{FF2B5EF4-FFF2-40B4-BE49-F238E27FC236}">
                <a16:creationId xmlns:a16="http://schemas.microsoft.com/office/drawing/2014/main" id="{636C69B1-8ED5-4B63-A546-2F4CB0ABC84A}"/>
              </a:ext>
            </a:extLst>
          </p:cNvPr>
          <p:cNvPicPr>
            <a:picLocks noChangeAspect="1"/>
          </p:cNvPicPr>
          <p:nvPr/>
        </p:nvPicPr>
        <p:blipFill>
          <a:blip r:embed="rId5"/>
          <a:stretch>
            <a:fillRect/>
          </a:stretch>
        </p:blipFill>
        <p:spPr>
          <a:xfrm>
            <a:off x="9648151" y="1448785"/>
            <a:ext cx="2164443" cy="1541582"/>
          </a:xfrm>
          <a:prstGeom prst="rect">
            <a:avLst/>
          </a:prstGeom>
          <a:ln>
            <a:solidFill>
              <a:schemeClr val="tx1"/>
            </a:solidFill>
          </a:ln>
        </p:spPr>
      </p:pic>
      <p:pic>
        <p:nvPicPr>
          <p:cNvPr id="25" name="Picture 24">
            <a:extLst>
              <a:ext uri="{FF2B5EF4-FFF2-40B4-BE49-F238E27FC236}">
                <a16:creationId xmlns:a16="http://schemas.microsoft.com/office/drawing/2014/main" id="{E73578EE-5FD0-402B-BD4C-04C300A9E9DA}"/>
              </a:ext>
            </a:extLst>
          </p:cNvPr>
          <p:cNvPicPr>
            <a:picLocks noChangeAspect="1"/>
          </p:cNvPicPr>
          <p:nvPr/>
        </p:nvPicPr>
        <p:blipFill>
          <a:blip r:embed="rId6"/>
          <a:stretch>
            <a:fillRect/>
          </a:stretch>
        </p:blipFill>
        <p:spPr>
          <a:xfrm>
            <a:off x="7338989" y="3121429"/>
            <a:ext cx="2197493" cy="1507207"/>
          </a:xfrm>
          <a:prstGeom prst="rect">
            <a:avLst/>
          </a:prstGeom>
          <a:ln>
            <a:solidFill>
              <a:schemeClr val="tx1"/>
            </a:solidFill>
          </a:ln>
        </p:spPr>
      </p:pic>
      <p:pic>
        <p:nvPicPr>
          <p:cNvPr id="21" name="Picture 20">
            <a:extLst>
              <a:ext uri="{FF2B5EF4-FFF2-40B4-BE49-F238E27FC236}">
                <a16:creationId xmlns:a16="http://schemas.microsoft.com/office/drawing/2014/main" id="{BC339869-6D13-464D-A17F-F121C5F06B33}"/>
              </a:ext>
            </a:extLst>
          </p:cNvPr>
          <p:cNvPicPr>
            <a:picLocks noChangeAspect="1"/>
          </p:cNvPicPr>
          <p:nvPr/>
        </p:nvPicPr>
        <p:blipFill>
          <a:blip r:embed="rId7"/>
          <a:stretch>
            <a:fillRect/>
          </a:stretch>
        </p:blipFill>
        <p:spPr>
          <a:xfrm>
            <a:off x="373647" y="3151783"/>
            <a:ext cx="2256016" cy="1477108"/>
          </a:xfrm>
          <a:prstGeom prst="rect">
            <a:avLst/>
          </a:prstGeom>
          <a:ln>
            <a:solidFill>
              <a:schemeClr val="tx1"/>
            </a:solidFill>
          </a:ln>
        </p:spPr>
      </p:pic>
      <p:pic>
        <p:nvPicPr>
          <p:cNvPr id="26" name="Picture 25">
            <a:extLst>
              <a:ext uri="{FF2B5EF4-FFF2-40B4-BE49-F238E27FC236}">
                <a16:creationId xmlns:a16="http://schemas.microsoft.com/office/drawing/2014/main" id="{0781DF30-0FA9-40A2-B968-3423AF0C35BD}"/>
              </a:ext>
            </a:extLst>
          </p:cNvPr>
          <p:cNvPicPr>
            <a:picLocks noChangeAspect="1"/>
          </p:cNvPicPr>
          <p:nvPr/>
        </p:nvPicPr>
        <p:blipFill>
          <a:blip r:embed="rId8"/>
          <a:stretch>
            <a:fillRect/>
          </a:stretch>
        </p:blipFill>
        <p:spPr>
          <a:xfrm>
            <a:off x="5005279" y="1443698"/>
            <a:ext cx="2226396" cy="1544388"/>
          </a:xfrm>
          <a:prstGeom prst="rect">
            <a:avLst/>
          </a:prstGeom>
          <a:ln>
            <a:solidFill>
              <a:schemeClr val="tx1"/>
            </a:solidFill>
          </a:ln>
        </p:spPr>
      </p:pic>
      <p:pic>
        <p:nvPicPr>
          <p:cNvPr id="28" name="Picture 27">
            <a:extLst>
              <a:ext uri="{FF2B5EF4-FFF2-40B4-BE49-F238E27FC236}">
                <a16:creationId xmlns:a16="http://schemas.microsoft.com/office/drawing/2014/main" id="{1B53C9D9-E6F7-4C1C-8F2A-428B0FE0ACAA}"/>
              </a:ext>
            </a:extLst>
          </p:cNvPr>
          <p:cNvPicPr>
            <a:picLocks noChangeAspect="1"/>
          </p:cNvPicPr>
          <p:nvPr/>
        </p:nvPicPr>
        <p:blipFill>
          <a:blip r:embed="rId9"/>
          <a:stretch>
            <a:fillRect/>
          </a:stretch>
        </p:blipFill>
        <p:spPr>
          <a:xfrm>
            <a:off x="373647" y="1491207"/>
            <a:ext cx="2250571" cy="1507514"/>
          </a:xfrm>
          <a:prstGeom prst="rect">
            <a:avLst/>
          </a:prstGeom>
          <a:ln>
            <a:solidFill>
              <a:schemeClr val="tx1"/>
            </a:solidFill>
          </a:ln>
        </p:spPr>
      </p:pic>
      <p:pic>
        <p:nvPicPr>
          <p:cNvPr id="1024" name="Picture 1023">
            <a:extLst>
              <a:ext uri="{FF2B5EF4-FFF2-40B4-BE49-F238E27FC236}">
                <a16:creationId xmlns:a16="http://schemas.microsoft.com/office/drawing/2014/main" id="{15B4CC19-866A-47B9-BF09-FE7E92283BF8}"/>
              </a:ext>
            </a:extLst>
          </p:cNvPr>
          <p:cNvPicPr>
            <a:picLocks noChangeAspect="1"/>
          </p:cNvPicPr>
          <p:nvPr/>
        </p:nvPicPr>
        <p:blipFill>
          <a:blip r:embed="rId10"/>
          <a:stretch>
            <a:fillRect/>
          </a:stretch>
        </p:blipFill>
        <p:spPr>
          <a:xfrm>
            <a:off x="5002484" y="4740598"/>
            <a:ext cx="2226397" cy="1540519"/>
          </a:xfrm>
          <a:prstGeom prst="rect">
            <a:avLst/>
          </a:prstGeom>
          <a:ln>
            <a:solidFill>
              <a:schemeClr val="tx1"/>
            </a:solidFill>
          </a:ln>
        </p:spPr>
      </p:pic>
      <p:pic>
        <p:nvPicPr>
          <p:cNvPr id="1029" name="Picture 1028">
            <a:extLst>
              <a:ext uri="{FF2B5EF4-FFF2-40B4-BE49-F238E27FC236}">
                <a16:creationId xmlns:a16="http://schemas.microsoft.com/office/drawing/2014/main" id="{E71C208A-8154-43ED-B8BE-E62AFF1C5DE6}"/>
              </a:ext>
            </a:extLst>
          </p:cNvPr>
          <p:cNvPicPr>
            <a:picLocks noChangeAspect="1"/>
          </p:cNvPicPr>
          <p:nvPr/>
        </p:nvPicPr>
        <p:blipFill>
          <a:blip r:embed="rId11"/>
          <a:stretch>
            <a:fillRect/>
          </a:stretch>
        </p:blipFill>
        <p:spPr>
          <a:xfrm>
            <a:off x="9637643" y="4740598"/>
            <a:ext cx="2182641" cy="1533302"/>
          </a:xfrm>
          <a:prstGeom prst="rect">
            <a:avLst/>
          </a:prstGeom>
          <a:ln>
            <a:solidFill>
              <a:schemeClr val="tx1"/>
            </a:solidFill>
          </a:ln>
        </p:spPr>
      </p:pic>
      <p:pic>
        <p:nvPicPr>
          <p:cNvPr id="38" name="Picture 3" descr="A picture containing wall, indoor, red, white&#10;&#10;Description automatically generated">
            <a:extLst>
              <a:ext uri="{FF2B5EF4-FFF2-40B4-BE49-F238E27FC236}">
                <a16:creationId xmlns:a16="http://schemas.microsoft.com/office/drawing/2014/main" id="{244715A8-DF76-4819-92F0-0EC696A971F7}"/>
              </a:ext>
            </a:extLst>
          </p:cNvPr>
          <p:cNvPicPr>
            <a:picLocks noChangeAspect="1" noChangeArrowheads="1"/>
          </p:cNvPicPr>
          <p:nvPr/>
        </p:nvPicPr>
        <p:blipFill rotWithShape="1">
          <a:blip r:embed="rId12" r:link="rId13">
            <a:extLst>
              <a:ext uri="{28A0092B-C50C-407E-A947-70E740481C1C}">
                <a14:useLocalDpi xmlns:a14="http://schemas.microsoft.com/office/drawing/2010/main" val="0"/>
              </a:ext>
            </a:extLst>
          </a:blip>
          <a:srcRect l="1486" r="4749"/>
          <a:stretch>
            <a:fillRect/>
          </a:stretch>
        </p:blipFill>
        <p:spPr bwMode="auto">
          <a:xfrm>
            <a:off x="7330751" y="1445507"/>
            <a:ext cx="2211908" cy="15415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928FB3E7-BDE0-4FFE-8663-A78C3015C605}"/>
              </a:ext>
            </a:extLst>
          </p:cNvPr>
          <p:cNvPicPr>
            <a:picLocks noChangeAspect="1"/>
          </p:cNvPicPr>
          <p:nvPr/>
        </p:nvPicPr>
        <p:blipFill rotWithShape="1">
          <a:blip r:embed="rId14"/>
          <a:srcRect t="30447"/>
          <a:stretch/>
        </p:blipFill>
        <p:spPr>
          <a:xfrm>
            <a:off x="2711216" y="3154033"/>
            <a:ext cx="2214918" cy="1482811"/>
          </a:xfrm>
          <a:prstGeom prst="rect">
            <a:avLst/>
          </a:prstGeom>
          <a:ln>
            <a:solidFill>
              <a:schemeClr val="tx1"/>
            </a:solidFill>
          </a:ln>
        </p:spPr>
      </p:pic>
      <p:pic>
        <p:nvPicPr>
          <p:cNvPr id="20" name="Picture 19">
            <a:extLst>
              <a:ext uri="{FF2B5EF4-FFF2-40B4-BE49-F238E27FC236}">
                <a16:creationId xmlns:a16="http://schemas.microsoft.com/office/drawing/2014/main" id="{121C55BF-75EB-44AD-AC96-638CB8ED2DA3}"/>
              </a:ext>
            </a:extLst>
          </p:cNvPr>
          <p:cNvPicPr>
            <a:picLocks noChangeAspect="1"/>
          </p:cNvPicPr>
          <p:nvPr/>
        </p:nvPicPr>
        <p:blipFill>
          <a:blip r:embed="rId15"/>
          <a:stretch>
            <a:fillRect/>
          </a:stretch>
        </p:blipFill>
        <p:spPr>
          <a:xfrm>
            <a:off x="362990" y="4740598"/>
            <a:ext cx="2264166" cy="1547223"/>
          </a:xfrm>
          <a:prstGeom prst="rect">
            <a:avLst/>
          </a:prstGeom>
          <a:ln>
            <a:solidFill>
              <a:schemeClr val="tx1"/>
            </a:solidFill>
          </a:ln>
        </p:spPr>
      </p:pic>
      <p:pic>
        <p:nvPicPr>
          <p:cNvPr id="35" name="Picture 34">
            <a:extLst>
              <a:ext uri="{FF2B5EF4-FFF2-40B4-BE49-F238E27FC236}">
                <a16:creationId xmlns:a16="http://schemas.microsoft.com/office/drawing/2014/main" id="{D75EE11C-D36F-46AD-9A25-C388007383FB}"/>
              </a:ext>
            </a:extLst>
          </p:cNvPr>
          <p:cNvPicPr>
            <a:picLocks noChangeAspect="1"/>
          </p:cNvPicPr>
          <p:nvPr/>
        </p:nvPicPr>
        <p:blipFill>
          <a:blip r:embed="rId16"/>
          <a:stretch>
            <a:fillRect/>
          </a:stretch>
        </p:blipFill>
        <p:spPr>
          <a:xfrm>
            <a:off x="2729471" y="4752100"/>
            <a:ext cx="2178783" cy="1535720"/>
          </a:xfrm>
          <a:prstGeom prst="rect">
            <a:avLst/>
          </a:prstGeom>
          <a:ln>
            <a:solidFill>
              <a:schemeClr val="tx1"/>
            </a:solidFill>
          </a:ln>
        </p:spPr>
      </p:pic>
      <p:grpSp>
        <p:nvGrpSpPr>
          <p:cNvPr id="41" name="Group 40">
            <a:extLst>
              <a:ext uri="{FF2B5EF4-FFF2-40B4-BE49-F238E27FC236}">
                <a16:creationId xmlns:a16="http://schemas.microsoft.com/office/drawing/2014/main" id="{C9A28B23-78D6-4338-A678-7DBED1E6FB6C}"/>
              </a:ext>
            </a:extLst>
          </p:cNvPr>
          <p:cNvGrpSpPr/>
          <p:nvPr/>
        </p:nvGrpSpPr>
        <p:grpSpPr>
          <a:xfrm>
            <a:off x="5014055" y="3113190"/>
            <a:ext cx="2226397" cy="1519185"/>
            <a:chOff x="9150535" y="2371409"/>
            <a:chExt cx="2543315" cy="2546858"/>
          </a:xfrm>
        </p:grpSpPr>
        <p:pic>
          <p:nvPicPr>
            <p:cNvPr id="43" name="Picture 42">
              <a:extLst>
                <a:ext uri="{FF2B5EF4-FFF2-40B4-BE49-F238E27FC236}">
                  <a16:creationId xmlns:a16="http://schemas.microsoft.com/office/drawing/2014/main" id="{FEFDA0C8-3D18-41B8-8C16-592D339BC8B8}"/>
                </a:ext>
              </a:extLst>
            </p:cNvPr>
            <p:cNvPicPr>
              <a:picLocks noChangeAspect="1"/>
            </p:cNvPicPr>
            <p:nvPr/>
          </p:nvPicPr>
          <p:blipFill>
            <a:blip r:embed="rId17"/>
            <a:stretch>
              <a:fillRect/>
            </a:stretch>
          </p:blipFill>
          <p:spPr>
            <a:xfrm>
              <a:off x="9174811" y="2371409"/>
              <a:ext cx="2447069" cy="1508760"/>
            </a:xfrm>
            <a:prstGeom prst="rect">
              <a:avLst/>
            </a:prstGeom>
          </p:spPr>
        </p:pic>
        <p:sp>
          <p:nvSpPr>
            <p:cNvPr id="44" name="Rectangle 43">
              <a:extLst>
                <a:ext uri="{FF2B5EF4-FFF2-40B4-BE49-F238E27FC236}">
                  <a16:creationId xmlns:a16="http://schemas.microsoft.com/office/drawing/2014/main" id="{324E1862-9EAB-4A8D-BDC7-00AF07B6AA62}"/>
                </a:ext>
              </a:extLst>
            </p:cNvPr>
            <p:cNvSpPr/>
            <p:nvPr/>
          </p:nvSpPr>
          <p:spPr>
            <a:xfrm>
              <a:off x="9150535" y="2371409"/>
              <a:ext cx="2543315" cy="2546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D433C886-678B-46BD-92FF-C11676DAE6D8}"/>
                </a:ext>
              </a:extLst>
            </p:cNvPr>
            <p:cNvPicPr>
              <a:picLocks noChangeAspect="1"/>
            </p:cNvPicPr>
            <p:nvPr/>
          </p:nvPicPr>
          <p:blipFill rotWithShape="1">
            <a:blip r:embed="rId18"/>
            <a:srcRect t="12613" b="29573"/>
            <a:stretch/>
          </p:blipFill>
          <p:spPr>
            <a:xfrm>
              <a:off x="9164949" y="3521202"/>
              <a:ext cx="2468016" cy="1397065"/>
            </a:xfrm>
            <a:prstGeom prst="rect">
              <a:avLst/>
            </a:prstGeom>
          </p:spPr>
        </p:pic>
      </p:grpSp>
      <p:pic>
        <p:nvPicPr>
          <p:cNvPr id="37" name="Picture 36">
            <a:extLst>
              <a:ext uri="{FF2B5EF4-FFF2-40B4-BE49-F238E27FC236}">
                <a16:creationId xmlns:a16="http://schemas.microsoft.com/office/drawing/2014/main" id="{575749EC-0589-4EDB-8CBF-D05D04B1CB1C}"/>
              </a:ext>
            </a:extLst>
          </p:cNvPr>
          <p:cNvPicPr>
            <a:picLocks noChangeAspect="1"/>
          </p:cNvPicPr>
          <p:nvPr/>
        </p:nvPicPr>
        <p:blipFill>
          <a:blip r:embed="rId19"/>
          <a:stretch>
            <a:fillRect/>
          </a:stretch>
        </p:blipFill>
        <p:spPr>
          <a:xfrm>
            <a:off x="9636970" y="3101616"/>
            <a:ext cx="2175623" cy="1522399"/>
          </a:xfrm>
          <a:prstGeom prst="rect">
            <a:avLst/>
          </a:prstGeom>
          <a:ln>
            <a:solidFill>
              <a:schemeClr val="tx1"/>
            </a:solidFill>
          </a:ln>
        </p:spPr>
      </p:pic>
      <p:pic>
        <p:nvPicPr>
          <p:cNvPr id="27" name="Picture 26">
            <a:extLst>
              <a:ext uri="{FF2B5EF4-FFF2-40B4-BE49-F238E27FC236}">
                <a16:creationId xmlns:a16="http://schemas.microsoft.com/office/drawing/2014/main" id="{C8BF53B8-432D-425C-A29E-C07DC4AF185B}"/>
              </a:ext>
            </a:extLst>
          </p:cNvPr>
          <p:cNvPicPr>
            <a:picLocks noChangeAspect="1"/>
          </p:cNvPicPr>
          <p:nvPr/>
        </p:nvPicPr>
        <p:blipFill>
          <a:blip r:embed="rId20"/>
          <a:stretch>
            <a:fillRect/>
          </a:stretch>
        </p:blipFill>
        <p:spPr>
          <a:xfrm>
            <a:off x="7337164" y="4740599"/>
            <a:ext cx="2178782" cy="1540520"/>
          </a:xfrm>
          <a:prstGeom prst="rect">
            <a:avLst/>
          </a:prstGeom>
          <a:ln>
            <a:solidFill>
              <a:schemeClr val="tx1"/>
            </a:solidFill>
          </a:ln>
        </p:spPr>
      </p:pic>
    </p:spTree>
    <p:extLst>
      <p:ext uri="{BB962C8B-B14F-4D97-AF65-F5344CB8AC3E}">
        <p14:creationId xmlns:p14="http://schemas.microsoft.com/office/powerpoint/2010/main" val="252557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24"/>
                                        </p:tgtEl>
                                        <p:attrNameLst>
                                          <p:attrName>style.visibility</p:attrName>
                                        </p:attrNameLst>
                                      </p:cBhvr>
                                      <p:to>
                                        <p:strVal val="visible"/>
                                      </p:to>
                                    </p:set>
                                    <p:animEffect transition="in" filter="fade">
                                      <p:cBhvr>
                                        <p:cTn id="67" dur="500"/>
                                        <p:tgtEl>
                                          <p:spTgt spid="102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29"/>
                                        </p:tgtEl>
                                        <p:attrNameLst>
                                          <p:attrName>style.visibility</p:attrName>
                                        </p:attrNameLst>
                                      </p:cBhvr>
                                      <p:to>
                                        <p:strVal val="visible"/>
                                      </p:to>
                                    </p:set>
                                    <p:animEffect transition="in" filter="fade">
                                      <p:cBhvr>
                                        <p:cTn id="7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072AA-11EB-4CD8-A827-1371EC9E8D92}"/>
              </a:ext>
            </a:extLst>
          </p:cNvPr>
          <p:cNvSpPr>
            <a:spLocks noGrp="1"/>
          </p:cNvSpPr>
          <p:nvPr>
            <p:ph type="ctrTitle"/>
          </p:nvPr>
        </p:nvSpPr>
        <p:spPr/>
        <p:txBody>
          <a:bodyPr>
            <a:normAutofit/>
          </a:bodyPr>
          <a:lstStyle/>
          <a:p>
            <a:r>
              <a:rPr lang="en-US" sz="2800" dirty="0"/>
              <a:t>PRODUCT CATEGORY UPDATES</a:t>
            </a:r>
          </a:p>
        </p:txBody>
      </p:sp>
    </p:spTree>
    <p:extLst>
      <p:ext uri="{BB962C8B-B14F-4D97-AF65-F5344CB8AC3E}">
        <p14:creationId xmlns:p14="http://schemas.microsoft.com/office/powerpoint/2010/main" val="70428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BE90A-99A2-ACDF-CB7E-6603F69FD854}"/>
              </a:ext>
            </a:extLst>
          </p:cNvPr>
          <p:cNvSpPr>
            <a:spLocks noGrp="1"/>
          </p:cNvSpPr>
          <p:nvPr>
            <p:ph type="title"/>
          </p:nvPr>
        </p:nvSpPr>
        <p:spPr/>
        <p:txBody>
          <a:bodyPr/>
          <a:lstStyle/>
          <a:p>
            <a:r>
              <a:rPr lang="en-US" dirty="0"/>
              <a:t>2</a:t>
            </a:r>
            <a:r>
              <a:rPr lang="en-US" baseline="30000" dirty="0"/>
              <a:t>nd</a:t>
            </a:r>
            <a:r>
              <a:rPr lang="en-US" dirty="0"/>
              <a:t> HALF PLANNER and ACTIVITY SUMMARY</a:t>
            </a:r>
          </a:p>
        </p:txBody>
      </p:sp>
      <p:pic>
        <p:nvPicPr>
          <p:cNvPr id="36" name="Picture 35">
            <a:extLst>
              <a:ext uri="{FF2B5EF4-FFF2-40B4-BE49-F238E27FC236}">
                <a16:creationId xmlns:a16="http://schemas.microsoft.com/office/drawing/2014/main" id="{FE851645-F1BD-B6D8-ED98-E66780CFA2D6}"/>
              </a:ext>
            </a:extLst>
          </p:cNvPr>
          <p:cNvPicPr>
            <a:picLocks noChangeAspect="1"/>
          </p:cNvPicPr>
          <p:nvPr/>
        </p:nvPicPr>
        <p:blipFill>
          <a:blip r:embed="rId2"/>
          <a:stretch>
            <a:fillRect/>
          </a:stretch>
        </p:blipFill>
        <p:spPr>
          <a:xfrm>
            <a:off x="1162050" y="925859"/>
            <a:ext cx="9836150" cy="5905500"/>
          </a:xfrm>
          <a:prstGeom prst="rect">
            <a:avLst/>
          </a:prstGeom>
          <a:solidFill>
            <a:schemeClr val="bg1"/>
          </a:solidFill>
        </p:spPr>
      </p:pic>
    </p:spTree>
    <p:extLst>
      <p:ext uri="{BB962C8B-B14F-4D97-AF65-F5344CB8AC3E}">
        <p14:creationId xmlns:p14="http://schemas.microsoft.com/office/powerpoint/2010/main" val="253801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2256-5E73-1DD3-1581-E92E6E8F83FA}"/>
              </a:ext>
            </a:extLst>
          </p:cNvPr>
          <p:cNvSpPr>
            <a:spLocks noGrp="1"/>
          </p:cNvSpPr>
          <p:nvPr>
            <p:ph type="title"/>
          </p:nvPr>
        </p:nvSpPr>
        <p:spPr/>
        <p:txBody>
          <a:bodyPr/>
          <a:lstStyle/>
          <a:p>
            <a:r>
              <a:rPr lang="en-US">
                <a:latin typeface="Helvetica Light"/>
              </a:rPr>
              <a:t>REGIONAL SHOW SPECIAL – BUY-IN PROGRAM</a:t>
            </a:r>
            <a:endParaRPr lang="en-US"/>
          </a:p>
        </p:txBody>
      </p:sp>
      <p:sp>
        <p:nvSpPr>
          <p:cNvPr id="4" name="Rectangle 2">
            <a:extLst>
              <a:ext uri="{FF2B5EF4-FFF2-40B4-BE49-F238E27FC236}">
                <a16:creationId xmlns:a16="http://schemas.microsoft.com/office/drawing/2014/main" id="{CDDBB811-AF97-71B7-C59C-08B222E958AF}"/>
              </a:ext>
            </a:extLst>
          </p:cNvPr>
          <p:cNvSpPr>
            <a:spLocks noChangeArrowheads="1"/>
          </p:cNvSpPr>
          <p:nvPr/>
        </p:nvSpPr>
        <p:spPr bwMode="auto">
          <a:xfrm>
            <a:off x="770562" y="1221581"/>
            <a:ext cx="6870517" cy="99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285750" marR="0" lvl="0" indent="-285750" algn="l" defTabSz="914400" rtl="0" eaLnBrk="0" fontAlgn="base" latinLnBrk="0" hangingPunct="0">
              <a:lnSpc>
                <a:spcPct val="150000"/>
              </a:lnSpc>
              <a:spcBef>
                <a:spcPct val="0"/>
              </a:spcBef>
              <a:spcAft>
                <a:spcPct val="0"/>
              </a:spcAft>
              <a:buClr>
                <a:srgbClr val="FF6600"/>
              </a:buClr>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Helvetica Light" panose="020B0403020202020204"/>
                <a:ea typeface="Times New Roman" panose="02020603050405020304" pitchFamily="18" charset="0"/>
                <a:cs typeface="+mn-cs"/>
              </a:rPr>
              <a:t>Show Special (below):  5% off on &gt;$5,000 order with Fall Dating terms</a:t>
            </a:r>
          </a:p>
          <a:p>
            <a:pPr marL="742950" marR="0" lvl="1" indent="-285750" algn="l" defTabSz="914400" rtl="0" eaLnBrk="0" fontAlgn="base" latinLnBrk="0" hangingPunct="0">
              <a:lnSpc>
                <a:spcPct val="150000"/>
              </a:lnSpc>
              <a:spcBef>
                <a:spcPct val="0"/>
              </a:spcBef>
              <a:spcAft>
                <a:spcPct val="0"/>
              </a:spcAft>
              <a:buClr>
                <a:srgbClr val="FF6600"/>
              </a:buClr>
              <a:buSzTx/>
              <a:buFont typeface="Courier New" panose="02070309020205020404" pitchFamily="49" charset="0"/>
              <a:buChar char="o"/>
              <a:tabLst/>
              <a:defRPr/>
            </a:pPr>
            <a:r>
              <a:rPr kumimoji="0" lang="en-US" altLang="en-US" sz="1500" b="0" i="0" u="none" strike="noStrike" kern="1200" cap="none" spc="0" normalizeH="0" baseline="0" noProof="0">
                <a:ln>
                  <a:noFill/>
                </a:ln>
                <a:solidFill>
                  <a:prstClr val="black"/>
                </a:solidFill>
                <a:effectLst/>
                <a:uLnTx/>
                <a:uFillTx/>
                <a:latin typeface="Helvetica Light" panose="020B0403020202020204"/>
                <a:ea typeface="+mn-ea"/>
                <a:cs typeface="+mn-cs"/>
              </a:rPr>
              <a:t>Order can include new items like Bread Oven Colors, Oil &amp; Vinegar,  9” Skillet Special, Olive Branch, etc. launching 8/1) </a:t>
            </a:r>
          </a:p>
        </p:txBody>
      </p:sp>
      <p:pic>
        <p:nvPicPr>
          <p:cNvPr id="6145" name="Picture 3">
            <a:extLst>
              <a:ext uri="{FF2B5EF4-FFF2-40B4-BE49-F238E27FC236}">
                <a16:creationId xmlns:a16="http://schemas.microsoft.com/office/drawing/2014/main" id="{F0D62A20-D415-FAFE-8A89-8F1BBF17A7A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770043" y="1221581"/>
            <a:ext cx="4010516" cy="51457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95985809-3B7F-467C-FDB1-61E48091CCDF}"/>
              </a:ext>
            </a:extLst>
          </p:cNvPr>
          <p:cNvGraphicFramePr>
            <a:graphicFrameLocks noGrp="1"/>
          </p:cNvGraphicFramePr>
          <p:nvPr/>
        </p:nvGraphicFramePr>
        <p:xfrm>
          <a:off x="1272820" y="2455522"/>
          <a:ext cx="6236409" cy="2907588"/>
        </p:xfrm>
        <a:graphic>
          <a:graphicData uri="http://schemas.openxmlformats.org/drawingml/2006/table">
            <a:tbl>
              <a:tblPr firstRow="1" bandRow="1"/>
              <a:tblGrid>
                <a:gridCol w="4675917">
                  <a:extLst>
                    <a:ext uri="{9D8B030D-6E8A-4147-A177-3AD203B41FA5}">
                      <a16:colId xmlns:a16="http://schemas.microsoft.com/office/drawing/2014/main" val="1604908045"/>
                    </a:ext>
                  </a:extLst>
                </a:gridCol>
                <a:gridCol w="1560492">
                  <a:extLst>
                    <a:ext uri="{9D8B030D-6E8A-4147-A177-3AD203B41FA5}">
                      <a16:colId xmlns:a16="http://schemas.microsoft.com/office/drawing/2014/main" val="1640472144"/>
                    </a:ext>
                  </a:extLst>
                </a:gridCol>
              </a:tblGrid>
              <a:tr h="43032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a:r>
                        <a:rPr lang="en-US" sz="1400">
                          <a:solidFill>
                            <a:schemeClr val="tx1">
                              <a:lumMod val="75000"/>
                              <a:lumOff val="25000"/>
                            </a:schemeClr>
                          </a:solidFill>
                          <a:latin typeface="Helvetica Light" panose="020B0403020202020204"/>
                        </a:rPr>
                        <a:t>Show Special Buy-in:</a:t>
                      </a:r>
                      <a:endParaRPr lang="en-US" sz="1400" b="0">
                        <a:solidFill>
                          <a:schemeClr val="tx1">
                            <a:lumMod val="75000"/>
                            <a:lumOff val="25000"/>
                          </a:schemeClr>
                        </a:solidFill>
                        <a:latin typeface="Helvetica Light" panose="020B0403020202020204"/>
                      </a:endParaRP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b="1">
                          <a:solidFill>
                            <a:schemeClr val="tx1">
                              <a:lumMod val="75000"/>
                              <a:lumOff val="25000"/>
                            </a:schemeClr>
                          </a:solidFill>
                          <a:latin typeface="Helvetica Light" panose="020B0403020202020204"/>
                        </a:rPr>
                        <a:t>TIER I</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36122519"/>
                  </a:ext>
                </a:extLst>
              </a:tr>
              <a:tr h="75596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1">
                          <a:solidFill>
                            <a:schemeClr val="tx1">
                              <a:lumMod val="75000"/>
                              <a:lumOff val="25000"/>
                            </a:schemeClr>
                          </a:solidFill>
                          <a:latin typeface="Helvetica Light" panose="020B0403020202020204"/>
                        </a:rPr>
                        <a:t>Total Order Value, Net Dollar Amount</a:t>
                      </a:r>
                      <a:endParaRPr lang="en-US" sz="1400">
                        <a:solidFill>
                          <a:schemeClr val="tx1">
                            <a:lumMod val="75000"/>
                            <a:lumOff val="25000"/>
                          </a:schemeClr>
                        </a:solidFill>
                        <a:latin typeface="Helvetica Light" panose="020B0403020202020204"/>
                      </a:endParaRPr>
                    </a:p>
                    <a:p>
                      <a:pPr algn="ctr"/>
                      <a:r>
                        <a:rPr lang="en-US" sz="1400" b="1" i="1">
                          <a:solidFill>
                            <a:schemeClr val="tx1">
                              <a:lumMod val="75000"/>
                              <a:lumOff val="25000"/>
                            </a:schemeClr>
                          </a:solidFill>
                          <a:latin typeface="Helvetica Light" panose="020B0403020202020204"/>
                        </a:rPr>
                        <a:t>(*Orders placed between 6.15.22 – 7.15.22)</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1">
                          <a:solidFill>
                            <a:schemeClr val="tx1">
                              <a:lumMod val="75000"/>
                              <a:lumOff val="25000"/>
                            </a:schemeClr>
                          </a:solidFill>
                          <a:latin typeface="Helvetica Light" panose="020B0403020202020204"/>
                        </a:rPr>
                        <a:t>˃ $5,000</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522634316"/>
                  </a:ext>
                </a:extLst>
              </a:tr>
              <a:tr h="430324">
                <a:tc>
                  <a:txBody>
                    <a:bodyPr/>
                    <a:lstStyle/>
                    <a:p>
                      <a:pPr algn="ctr"/>
                      <a:r>
                        <a:rPr lang="en-US" sz="1400" b="0">
                          <a:solidFill>
                            <a:schemeClr val="tx1"/>
                          </a:solidFill>
                          <a:latin typeface="Helvetica Light" panose="020B0403020202020204"/>
                        </a:rPr>
                        <a:t>*Minimum Payment Terms</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Helvetica Light" panose="020B0403020202020204"/>
                        </a:rPr>
                        <a:t>Fall Dating (12/1)</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280334151"/>
                  </a:ext>
                </a:extLst>
              </a:tr>
              <a:tr h="4303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0">
                          <a:solidFill>
                            <a:schemeClr val="tx1"/>
                          </a:solidFill>
                          <a:latin typeface="Helvetica Light" panose="020B0403020202020204"/>
                        </a:rPr>
                        <a:t>Discount applies to entire order when tier criteria is met.</a:t>
                      </a:r>
                      <a:endParaRPr lang="en-US" sz="1400" b="0" strike="sngStrike" baseline="0">
                        <a:solidFill>
                          <a:schemeClr val="tx1"/>
                        </a:solidFill>
                        <a:highlight>
                          <a:srgbClr val="FFFF00"/>
                        </a:highlight>
                        <a:latin typeface="Helvetica Light" panose="020B0403020202020204"/>
                      </a:endParaRP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0">
                          <a:solidFill>
                            <a:schemeClr val="tx1"/>
                          </a:solidFill>
                          <a:latin typeface="Helvetica Light" panose="020B0403020202020204"/>
                        </a:rPr>
                        <a:t>5% OFF</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46057716"/>
                  </a:ext>
                </a:extLst>
              </a:tr>
              <a:tr h="4303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0">
                          <a:solidFill>
                            <a:schemeClr val="tx1">
                              <a:lumMod val="75000"/>
                              <a:lumOff val="25000"/>
                            </a:schemeClr>
                          </a:solidFill>
                          <a:latin typeface="Helvetica Light" panose="020B0403020202020204"/>
                        </a:rPr>
                        <a:t>Prepaid Freight (FREE)</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Helvetica Light" panose="020B0403020202020204"/>
                          <a:sym typeface="Symbol" panose="05050102010706020507" pitchFamily="18" charset="2"/>
                        </a:rPr>
                        <a:t>X</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92706328"/>
                  </a:ext>
                </a:extLst>
              </a:tr>
              <a:tr h="4303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0">
                          <a:solidFill>
                            <a:schemeClr val="tx1">
                              <a:lumMod val="75000"/>
                              <a:lumOff val="25000"/>
                            </a:schemeClr>
                          </a:solidFill>
                          <a:latin typeface="Helvetica Light" panose="020B0403020202020204"/>
                        </a:rPr>
                        <a:t>Digital Marketing and Social Media Assets (SPK)</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Helvetica Light" panose="020B0403020202020204"/>
                          <a:sym typeface="Symbol" panose="05050102010706020507" pitchFamily="18" charset="2"/>
                        </a:rPr>
                        <a:t>X</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9034637"/>
                  </a:ext>
                </a:extLst>
              </a:tr>
            </a:tbl>
          </a:graphicData>
        </a:graphic>
      </p:graphicFrame>
      <p:sp>
        <p:nvSpPr>
          <p:cNvPr id="8" name="Rectangle 7">
            <a:extLst>
              <a:ext uri="{FF2B5EF4-FFF2-40B4-BE49-F238E27FC236}">
                <a16:creationId xmlns:a16="http://schemas.microsoft.com/office/drawing/2014/main" id="{4BC2F654-5B25-3CD4-84B0-6ECD51088AE0}"/>
              </a:ext>
            </a:extLst>
          </p:cNvPr>
          <p:cNvSpPr/>
          <p:nvPr/>
        </p:nvSpPr>
        <p:spPr>
          <a:xfrm>
            <a:off x="1272820" y="5722163"/>
            <a:ext cx="2727211" cy="369332"/>
          </a:xfrm>
          <a:prstGeom prst="rect">
            <a:avLst/>
          </a:prstGeom>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Campaign ID: </a:t>
            </a:r>
            <a:r>
              <a:rPr kumimoji="0" lang="en-US" sz="18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mn-cs"/>
              </a:rPr>
              <a:t>SSS22</a:t>
            </a:r>
            <a:endParaRPr kumimoji="0" lang="en-US"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325626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AAFB4-7A39-7541-85EA-18C45B4D9C20}"/>
              </a:ext>
            </a:extLst>
          </p:cNvPr>
          <p:cNvSpPr>
            <a:spLocks noGrp="1"/>
          </p:cNvSpPr>
          <p:nvPr>
            <p:ph type="ctrTitle"/>
          </p:nvPr>
        </p:nvSpPr>
        <p:spPr>
          <a:xfrm>
            <a:off x="1524000" y="1463676"/>
            <a:ext cx="9144000" cy="1965324"/>
          </a:xfrm>
        </p:spPr>
        <p:txBody>
          <a:bodyPr>
            <a:normAutofit/>
          </a:bodyPr>
          <a:lstStyle/>
          <a:p>
            <a:r>
              <a:rPr lang="en-US" dirty="0">
                <a:solidFill>
                  <a:schemeClr val="tx1"/>
                </a:solidFill>
                <a:latin typeface="Helvetica Light"/>
                <a:cs typeface="Arial" panose="020B0604020202020204" pitchFamily="34" charset="0"/>
              </a:rPr>
              <a:t>EIFFEL TOWER</a:t>
            </a:r>
            <a:endParaRPr lang="en-US" dirty="0">
              <a:solidFill>
                <a:schemeClr val="tx1"/>
              </a:solidFill>
              <a:latin typeface="Helvetica Light"/>
            </a:endParaRPr>
          </a:p>
        </p:txBody>
      </p:sp>
      <p:sp>
        <p:nvSpPr>
          <p:cNvPr id="3" name="Subtitle 2">
            <a:extLst>
              <a:ext uri="{FF2B5EF4-FFF2-40B4-BE49-F238E27FC236}">
                <a16:creationId xmlns:a16="http://schemas.microsoft.com/office/drawing/2014/main" id="{5D9C9FED-CA0B-894C-B59C-AA903D8F5A1D}"/>
              </a:ext>
            </a:extLst>
          </p:cNvPr>
          <p:cNvSpPr>
            <a:spLocks noGrp="1"/>
          </p:cNvSpPr>
          <p:nvPr>
            <p:ph type="subTitle" idx="1"/>
          </p:nvPr>
        </p:nvSpPr>
        <p:spPr>
          <a:xfrm>
            <a:off x="1524000" y="3854650"/>
            <a:ext cx="9144000" cy="1655762"/>
          </a:xfrm>
        </p:spPr>
        <p:txBody>
          <a:bodyPr>
            <a:normAutofit/>
          </a:bodyPr>
          <a:lstStyle/>
          <a:p>
            <a:r>
              <a:rPr lang="en-US" sz="1600">
                <a:latin typeface="Helvetica Light" panose="020B0403020202020204"/>
              </a:rPr>
              <a:t>July 14</a:t>
            </a:r>
            <a:r>
              <a:rPr lang="en-US" sz="1600" baseline="30000">
                <a:latin typeface="Helvetica Light" panose="020B0403020202020204"/>
              </a:rPr>
              <a:t>th</a:t>
            </a:r>
            <a:r>
              <a:rPr lang="en-US" sz="1600">
                <a:latin typeface="Helvetica Light" panose="020B0403020202020204"/>
              </a:rPr>
              <a:t>, 2022</a:t>
            </a:r>
          </a:p>
        </p:txBody>
      </p:sp>
    </p:spTree>
    <p:extLst>
      <p:ext uri="{BB962C8B-B14F-4D97-AF65-F5344CB8AC3E}">
        <p14:creationId xmlns:p14="http://schemas.microsoft.com/office/powerpoint/2010/main" val="49363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9AF124-6BA1-4483-3D4A-C8B9B29041A7}"/>
              </a:ext>
            </a:extLst>
          </p:cNvPr>
          <p:cNvPicPr>
            <a:picLocks noChangeAspect="1"/>
          </p:cNvPicPr>
          <p:nvPr/>
        </p:nvPicPr>
        <p:blipFill>
          <a:blip r:embed="rId2"/>
          <a:stretch>
            <a:fillRect/>
          </a:stretch>
        </p:blipFill>
        <p:spPr>
          <a:xfrm>
            <a:off x="9320878" y="3554051"/>
            <a:ext cx="2525195" cy="2713739"/>
          </a:xfrm>
          <a:prstGeom prst="rect">
            <a:avLst/>
          </a:prstGeom>
        </p:spPr>
      </p:pic>
      <p:pic>
        <p:nvPicPr>
          <p:cNvPr id="4" name="Picture 3">
            <a:extLst>
              <a:ext uri="{FF2B5EF4-FFF2-40B4-BE49-F238E27FC236}">
                <a16:creationId xmlns:a16="http://schemas.microsoft.com/office/drawing/2014/main" id="{A43DE1D7-196B-3EAF-1146-08642670FFD2}"/>
              </a:ext>
            </a:extLst>
          </p:cNvPr>
          <p:cNvPicPr>
            <a:picLocks noChangeAspect="1"/>
          </p:cNvPicPr>
          <p:nvPr/>
        </p:nvPicPr>
        <p:blipFill>
          <a:blip r:embed="rId3"/>
          <a:stretch>
            <a:fillRect/>
          </a:stretch>
        </p:blipFill>
        <p:spPr>
          <a:xfrm>
            <a:off x="427351" y="1027387"/>
            <a:ext cx="5007678" cy="5249725"/>
          </a:xfrm>
          <a:prstGeom prst="rect">
            <a:avLst/>
          </a:prstGeom>
        </p:spPr>
      </p:pic>
      <p:pic>
        <p:nvPicPr>
          <p:cNvPr id="5" name="Picture 4">
            <a:extLst>
              <a:ext uri="{FF2B5EF4-FFF2-40B4-BE49-F238E27FC236}">
                <a16:creationId xmlns:a16="http://schemas.microsoft.com/office/drawing/2014/main" id="{5BB9764E-6E6B-91F8-2892-C72990F3865A}"/>
              </a:ext>
            </a:extLst>
          </p:cNvPr>
          <p:cNvPicPr>
            <a:picLocks noChangeAspect="1"/>
          </p:cNvPicPr>
          <p:nvPr/>
        </p:nvPicPr>
        <p:blipFill rotWithShape="1">
          <a:blip r:embed="rId4"/>
          <a:srcRect b="5760"/>
          <a:stretch/>
        </p:blipFill>
        <p:spPr>
          <a:xfrm>
            <a:off x="5551851" y="1027386"/>
            <a:ext cx="3652206" cy="3441871"/>
          </a:xfrm>
          <a:prstGeom prst="rect">
            <a:avLst/>
          </a:prstGeom>
        </p:spPr>
      </p:pic>
      <p:pic>
        <p:nvPicPr>
          <p:cNvPr id="6" name="Picture 5">
            <a:extLst>
              <a:ext uri="{FF2B5EF4-FFF2-40B4-BE49-F238E27FC236}">
                <a16:creationId xmlns:a16="http://schemas.microsoft.com/office/drawing/2014/main" id="{7EB98D5B-B934-9DFB-F465-FB5EE131614A}"/>
              </a:ext>
            </a:extLst>
          </p:cNvPr>
          <p:cNvPicPr>
            <a:picLocks noChangeAspect="1"/>
          </p:cNvPicPr>
          <p:nvPr/>
        </p:nvPicPr>
        <p:blipFill rotWithShape="1">
          <a:blip r:embed="rId5"/>
          <a:srcRect t="34070" b="18035"/>
          <a:stretch/>
        </p:blipFill>
        <p:spPr>
          <a:xfrm>
            <a:off x="5569540" y="4506516"/>
            <a:ext cx="3635182" cy="1761274"/>
          </a:xfrm>
          <a:prstGeom prst="rect">
            <a:avLst/>
          </a:prstGeom>
        </p:spPr>
      </p:pic>
      <p:pic>
        <p:nvPicPr>
          <p:cNvPr id="7" name="Picture 6">
            <a:extLst>
              <a:ext uri="{FF2B5EF4-FFF2-40B4-BE49-F238E27FC236}">
                <a16:creationId xmlns:a16="http://schemas.microsoft.com/office/drawing/2014/main" id="{D6D62598-31BC-95F7-906F-9A2183FE270E}"/>
              </a:ext>
            </a:extLst>
          </p:cNvPr>
          <p:cNvPicPr>
            <a:picLocks noChangeAspect="1"/>
          </p:cNvPicPr>
          <p:nvPr/>
        </p:nvPicPr>
        <p:blipFill>
          <a:blip r:embed="rId6"/>
          <a:stretch>
            <a:fillRect/>
          </a:stretch>
        </p:blipFill>
        <p:spPr>
          <a:xfrm>
            <a:off x="9320879" y="1027386"/>
            <a:ext cx="2443770" cy="2443770"/>
          </a:xfrm>
          <a:prstGeom prst="rect">
            <a:avLst/>
          </a:prstGeom>
        </p:spPr>
      </p:pic>
      <p:sp>
        <p:nvSpPr>
          <p:cNvPr id="2" name="Title 1">
            <a:extLst>
              <a:ext uri="{FF2B5EF4-FFF2-40B4-BE49-F238E27FC236}">
                <a16:creationId xmlns:a16="http://schemas.microsoft.com/office/drawing/2014/main" id="{6316410D-B210-9F43-E317-26371E6A3ED3}"/>
              </a:ext>
            </a:extLst>
          </p:cNvPr>
          <p:cNvSpPr>
            <a:spLocks noGrp="1"/>
          </p:cNvSpPr>
          <p:nvPr>
            <p:ph type="title"/>
          </p:nvPr>
        </p:nvSpPr>
        <p:spPr/>
        <p:txBody>
          <a:bodyPr/>
          <a:lstStyle/>
          <a:p>
            <a:r>
              <a:rPr lang="en-US"/>
              <a:t>EIFFEL TOWER COLLECTION, LAUNCHING 7/14!</a:t>
            </a:r>
          </a:p>
        </p:txBody>
      </p:sp>
    </p:spTree>
    <p:extLst>
      <p:ext uri="{BB962C8B-B14F-4D97-AF65-F5344CB8AC3E}">
        <p14:creationId xmlns:p14="http://schemas.microsoft.com/office/powerpoint/2010/main" val="62439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869F899-6B80-4AEC-814B-F184DD37579E}"/>
              </a:ext>
            </a:extLst>
          </p:cNvPr>
          <p:cNvGraphicFramePr>
            <a:graphicFrameLocks noGrp="1"/>
          </p:cNvGraphicFramePr>
          <p:nvPr>
            <p:extLst>
              <p:ext uri="{D42A27DB-BD31-4B8C-83A1-F6EECF244321}">
                <p14:modId xmlns:p14="http://schemas.microsoft.com/office/powerpoint/2010/main" val="2193625385"/>
              </p:ext>
            </p:extLst>
          </p:nvPr>
        </p:nvGraphicFramePr>
        <p:xfrm>
          <a:off x="466725" y="2277367"/>
          <a:ext cx="11467068" cy="3848225"/>
        </p:xfrm>
        <a:graphic>
          <a:graphicData uri="http://schemas.openxmlformats.org/drawingml/2006/table">
            <a:tbl>
              <a:tblPr bandRow="1">
                <a:tableStyleId>{F5AB1C69-6EDB-4FF4-983F-18BD219EF322}</a:tableStyleId>
              </a:tblPr>
              <a:tblGrid>
                <a:gridCol w="723900">
                  <a:extLst>
                    <a:ext uri="{9D8B030D-6E8A-4147-A177-3AD203B41FA5}">
                      <a16:colId xmlns:a16="http://schemas.microsoft.com/office/drawing/2014/main" val="3999474148"/>
                    </a:ext>
                  </a:extLst>
                </a:gridCol>
                <a:gridCol w="1762125">
                  <a:extLst>
                    <a:ext uri="{9D8B030D-6E8A-4147-A177-3AD203B41FA5}">
                      <a16:colId xmlns:a16="http://schemas.microsoft.com/office/drawing/2014/main" val="828641614"/>
                    </a:ext>
                  </a:extLst>
                </a:gridCol>
                <a:gridCol w="1669908">
                  <a:extLst>
                    <a:ext uri="{9D8B030D-6E8A-4147-A177-3AD203B41FA5}">
                      <a16:colId xmlns:a16="http://schemas.microsoft.com/office/drawing/2014/main" val="1526801695"/>
                    </a:ext>
                  </a:extLst>
                </a:gridCol>
                <a:gridCol w="1462227">
                  <a:extLst>
                    <a:ext uri="{9D8B030D-6E8A-4147-A177-3AD203B41FA5}">
                      <a16:colId xmlns:a16="http://schemas.microsoft.com/office/drawing/2014/main" val="1935174927"/>
                    </a:ext>
                  </a:extLst>
                </a:gridCol>
                <a:gridCol w="1462227">
                  <a:extLst>
                    <a:ext uri="{9D8B030D-6E8A-4147-A177-3AD203B41FA5}">
                      <a16:colId xmlns:a16="http://schemas.microsoft.com/office/drawing/2014/main" val="1224542250"/>
                    </a:ext>
                  </a:extLst>
                </a:gridCol>
                <a:gridCol w="1462227">
                  <a:extLst>
                    <a:ext uri="{9D8B030D-6E8A-4147-A177-3AD203B41FA5}">
                      <a16:colId xmlns:a16="http://schemas.microsoft.com/office/drawing/2014/main" val="2883637630"/>
                    </a:ext>
                  </a:extLst>
                </a:gridCol>
                <a:gridCol w="1191936">
                  <a:extLst>
                    <a:ext uri="{9D8B030D-6E8A-4147-A177-3AD203B41FA5}">
                      <a16:colId xmlns:a16="http://schemas.microsoft.com/office/drawing/2014/main" val="2820706329"/>
                    </a:ext>
                  </a:extLst>
                </a:gridCol>
                <a:gridCol w="1732518">
                  <a:extLst>
                    <a:ext uri="{9D8B030D-6E8A-4147-A177-3AD203B41FA5}">
                      <a16:colId xmlns:a16="http://schemas.microsoft.com/office/drawing/2014/main" val="1528746799"/>
                    </a:ext>
                  </a:extLst>
                </a:gridCol>
              </a:tblGrid>
              <a:tr h="1705061">
                <a:tc>
                  <a:txBody>
                    <a:bodyPr/>
                    <a:lstStyle/>
                    <a:p>
                      <a:pPr algn="ctr"/>
                      <a:endParaRPr lang="en-US" sz="1600">
                        <a:latin typeface="Helvetica Light" panose="020B0403020202020204"/>
                        <a:ea typeface="Roboto Light" panose="02000000000000000000" pitchFamily="2" charset="0"/>
                      </a:endParaRP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65000"/>
                      </a:schemeClr>
                    </a:solidFill>
                  </a:tcPr>
                </a:tc>
                <a:tc>
                  <a:txBody>
                    <a:bodyPr/>
                    <a:lstStyle/>
                    <a:p>
                      <a:pPr lvl="0" algn="ctr">
                        <a:buNone/>
                      </a:pPr>
                      <a:endParaRPr lang="en-US" sz="1100" i="0">
                        <a:solidFill>
                          <a:srgbClr val="FF6600"/>
                        </a:solidFill>
                        <a:latin typeface="Helvetica Light" panose="020B0403020202020204"/>
                        <a:ea typeface="Roboto Light" panose="02000000000000000000" pitchFamily="2" charset="0"/>
                      </a:endParaRPr>
                    </a:p>
                  </a:txBody>
                  <a:tcPr anchor="b">
                    <a:lnL w="12700">
                      <a:solidFill>
                        <a:schemeClr val="tx1">
                          <a:lumMod val="65000"/>
                          <a:lumOff val="35000"/>
                        </a:schemeClr>
                      </a:solidFill>
                    </a:lnL>
                    <a:lnR w="12700">
                      <a:solidFill>
                        <a:schemeClr val="tx1">
                          <a:lumMod val="65000"/>
                          <a:lumOff val="35000"/>
                        </a:schemeClr>
                      </a:solidFill>
                    </a:lnR>
                    <a:lnT w="12700">
                      <a:solidFill>
                        <a:schemeClr val="tx1">
                          <a:lumMod val="65000"/>
                          <a:lumOff val="35000"/>
                        </a:schemeClr>
                      </a:solidFill>
                    </a:lnT>
                    <a:lnB w="12700">
                      <a:solidFill>
                        <a:schemeClr val="tx1">
                          <a:lumMod val="65000"/>
                          <a:lumOff val="35000"/>
                        </a:schemeClr>
                      </a:solidFill>
                    </a:lnB>
                    <a:solidFill>
                      <a:schemeClr val="bg1"/>
                    </a:solidFill>
                  </a:tcPr>
                </a:tc>
                <a:tc>
                  <a:txBody>
                    <a:bodyPr/>
                    <a:lstStyle/>
                    <a:p>
                      <a:pPr lvl="0" algn="ctr">
                        <a:buNone/>
                      </a:pPr>
                      <a:endParaRPr lang="en-US" sz="1100" i="0">
                        <a:solidFill>
                          <a:srgbClr val="FF6600"/>
                        </a:solidFill>
                        <a:latin typeface="Helvetica Light" panose="020B0403020202020204"/>
                        <a:ea typeface="Roboto Light" panose="02000000000000000000" pitchFamily="2" charset="0"/>
                      </a:endParaRPr>
                    </a:p>
                  </a:txBody>
                  <a:tcPr anchor="b">
                    <a:lnL w="12700" cap="flat" cmpd="sng" algn="ctr">
                      <a:solidFill>
                        <a:schemeClr val="tx1">
                          <a:lumMod val="65000"/>
                          <a:lumOff val="35000"/>
                        </a:schemeClr>
                      </a:solidFill>
                      <a:prstDash val="solid"/>
                      <a:round/>
                      <a:headEnd type="none" w="med" len="med"/>
                      <a:tailEnd type="none" w="med" len="med"/>
                    </a:lnL>
                    <a:lnR w="12700">
                      <a:solidFill>
                        <a:schemeClr val="tx1">
                          <a:lumMod val="65000"/>
                          <a:lumOff val="35000"/>
                        </a:schemeClr>
                      </a:solidFill>
                    </a:lnR>
                    <a:lnT w="12700">
                      <a:solidFill>
                        <a:schemeClr val="tx1">
                          <a:lumMod val="65000"/>
                          <a:lumOff val="35000"/>
                        </a:schemeClr>
                      </a:solidFill>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endParaRPr lang="en-US" sz="1600">
                        <a:latin typeface="Helvetica Light" panose="020B0403020202020204"/>
                        <a:ea typeface="Roboto Light" panose="02000000000000000000" pitchFamily="2" charset="0"/>
                      </a:endParaRP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lvl="0" algn="ctr">
                        <a:buNone/>
                      </a:pPr>
                      <a:endParaRPr lang="en-US" sz="1600" b="0" i="0" u="none" strike="noStrike" noProof="0">
                        <a:solidFill>
                          <a:srgbClr val="FF6600"/>
                        </a:solidFill>
                        <a:latin typeface="Helvetica Light" panose="020B0403020202020204"/>
                        <a:ea typeface="Roboto Light" panose="02000000000000000000" pitchFamily="2" charset="0"/>
                      </a:endParaRP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lvl="0" algn="ctr">
                        <a:buNone/>
                      </a:pPr>
                      <a:endParaRPr lang="en-US" sz="1600">
                        <a:latin typeface="Helvetica Light" panose="020B0403020202020204"/>
                        <a:ea typeface="Roboto Light" panose="02000000000000000000" pitchFamily="2" charset="0"/>
                      </a:endParaRPr>
                    </a:p>
                  </a:txBody>
                  <a:tcPr>
                    <a:lnL w="12700">
                      <a:solidFill>
                        <a:schemeClr val="tx1">
                          <a:lumMod val="65000"/>
                          <a:lumOff val="35000"/>
                        </a:schemeClr>
                      </a:solidFill>
                    </a:lnL>
                    <a:lnR w="12700" cap="flat" cmpd="sng" algn="ctr">
                      <a:solidFill>
                        <a:schemeClr val="tx1">
                          <a:lumMod val="65000"/>
                          <a:lumOff val="35000"/>
                        </a:schemeClr>
                      </a:solidFill>
                      <a:prstDash val="solid"/>
                      <a:round/>
                      <a:headEnd type="none" w="med" len="med"/>
                      <a:tailEnd type="none" w="med" len="med"/>
                    </a:lnR>
                    <a:lnT w="12700">
                      <a:solidFill>
                        <a:schemeClr val="tx1">
                          <a:lumMod val="65000"/>
                          <a:lumOff val="35000"/>
                        </a:schemeClr>
                      </a:solidFill>
                    </a:lnT>
                    <a:lnB w="12700">
                      <a:solidFill>
                        <a:schemeClr val="tx1">
                          <a:lumMod val="65000"/>
                          <a:lumOff val="35000"/>
                        </a:schemeClr>
                      </a:solidFill>
                    </a:lnB>
                    <a:solidFill>
                      <a:schemeClr val="bg1"/>
                    </a:solidFill>
                  </a:tcPr>
                </a:tc>
                <a:tc>
                  <a:txBody>
                    <a:bodyPr/>
                    <a:lstStyle/>
                    <a:p>
                      <a:pPr lvl="0" algn="ctr">
                        <a:buNone/>
                      </a:pPr>
                      <a:endParaRPr lang="en-US" sz="1600">
                        <a:latin typeface="Helvetica Light" panose="020B0403020202020204"/>
                        <a:ea typeface="Roboto Light" panose="02000000000000000000" pitchFamily="2" charset="0"/>
                      </a:endParaRPr>
                    </a:p>
                  </a:txBody>
                  <a:tcPr>
                    <a:lnL w="12700">
                      <a:solidFill>
                        <a:schemeClr val="tx1">
                          <a:lumMod val="65000"/>
                          <a:lumOff val="35000"/>
                        </a:schemeClr>
                      </a:solidFill>
                    </a:lnL>
                    <a:lnR w="12700" cap="flat" cmpd="sng" algn="ctr">
                      <a:solidFill>
                        <a:schemeClr val="tx1">
                          <a:lumMod val="65000"/>
                          <a:lumOff val="35000"/>
                        </a:schemeClr>
                      </a:solidFill>
                      <a:prstDash val="solid"/>
                      <a:round/>
                      <a:headEnd type="none" w="med" len="med"/>
                      <a:tailEnd type="none" w="med" len="med"/>
                    </a:lnR>
                    <a:lnT w="12700">
                      <a:solidFill>
                        <a:schemeClr val="tx1">
                          <a:lumMod val="65000"/>
                          <a:lumOff val="35000"/>
                        </a:schemeClr>
                      </a:solidFill>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lvl="0" algn="ctr">
                        <a:buNone/>
                      </a:pPr>
                      <a:endParaRPr lang="en-US" sz="1600">
                        <a:latin typeface="Helvetica Light" panose="020B0403020202020204"/>
                        <a:ea typeface="Roboto Light" panose="02000000000000000000" pitchFamily="2" charset="0"/>
                      </a:endParaRPr>
                    </a:p>
                  </a:txBody>
                  <a:tcPr>
                    <a:lnL w="12700">
                      <a:solidFill>
                        <a:schemeClr val="tx1">
                          <a:lumMod val="65000"/>
                          <a:lumOff val="35000"/>
                        </a:schemeClr>
                      </a:solidFill>
                    </a:lnL>
                    <a:lnR w="12700">
                      <a:solidFill>
                        <a:schemeClr val="tx1">
                          <a:lumMod val="65000"/>
                          <a:lumOff val="35000"/>
                        </a:schemeClr>
                      </a:solidFill>
                    </a:lnR>
                    <a:lnT w="12700">
                      <a:solidFill>
                        <a:schemeClr val="tx1">
                          <a:lumMod val="65000"/>
                          <a:lumOff val="35000"/>
                        </a:schemeClr>
                      </a:solidFill>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25284138"/>
                  </a:ext>
                </a:extLst>
              </a:tr>
              <a:tr h="474418">
                <a:tc>
                  <a:txBody>
                    <a:bodyPr/>
                    <a:lstStyle/>
                    <a:p>
                      <a:pPr algn="ctr"/>
                      <a:r>
                        <a:rPr lang="en-US" sz="1200" dirty="0">
                          <a:latin typeface="Helvetica Light" panose="020B0403020202020204"/>
                          <a:ea typeface="Roboto Light"/>
                        </a:rPr>
                        <a:t>Product</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65000"/>
                      </a:schemeClr>
                    </a:solidFill>
                  </a:tcPr>
                </a:tc>
                <a:tc>
                  <a:txBody>
                    <a:bodyPr/>
                    <a:lstStyle/>
                    <a:p>
                      <a:pPr lvl="0" algn="ctr">
                        <a:buNone/>
                      </a:pPr>
                      <a:r>
                        <a:rPr lang="en-US" sz="1200" dirty="0">
                          <a:latin typeface="Helvetica Light" panose="020B0403020202020204"/>
                          <a:ea typeface="Roboto Light"/>
                        </a:rPr>
                        <a:t>3.5 qt. Signature Braiser- Gold Knob</a:t>
                      </a:r>
                    </a:p>
                  </a:txBody>
                  <a:tcPr anchor="ctr">
                    <a:lnL w="12700">
                      <a:solidFill>
                        <a:schemeClr val="tx1">
                          <a:lumMod val="65000"/>
                          <a:lumOff val="35000"/>
                        </a:schemeClr>
                      </a:solidFill>
                    </a:lnL>
                    <a:lnR w="12700">
                      <a:solidFill>
                        <a:schemeClr val="tx1">
                          <a:lumMod val="65000"/>
                          <a:lumOff val="35000"/>
                        </a:schemeClr>
                      </a:solidFill>
                    </a:lnR>
                    <a:lnT w="12700">
                      <a:solidFill>
                        <a:schemeClr val="tx1">
                          <a:lumMod val="65000"/>
                          <a:lumOff val="35000"/>
                        </a:schemeClr>
                      </a:solidFill>
                    </a:lnT>
                    <a:lnB w="12700">
                      <a:solidFill>
                        <a:schemeClr val="tx1">
                          <a:lumMod val="65000"/>
                          <a:lumOff val="35000"/>
                        </a:schemeClr>
                      </a:solidFill>
                    </a:lnB>
                    <a:solidFill>
                      <a:schemeClr val="bg1"/>
                    </a:solidFill>
                  </a:tcPr>
                </a:tc>
                <a:tc>
                  <a:txBody>
                    <a:bodyPr/>
                    <a:lstStyle/>
                    <a:p>
                      <a:pPr lvl="0" algn="ctr">
                        <a:buNone/>
                      </a:pPr>
                      <a:r>
                        <a:rPr lang="en-US" sz="1200" dirty="0">
                          <a:latin typeface="Helvetica Light" panose="020B0403020202020204"/>
                          <a:ea typeface="Roboto Light"/>
                        </a:rPr>
                        <a:t>2.5 QT Signature Cocotte- Gold Knob </a:t>
                      </a:r>
                      <a:endParaRPr lang="en-US" sz="1200" dirty="0">
                        <a:latin typeface="Helvetica Light" panose="020B0403020202020204"/>
                        <a:ea typeface="Roboto Light" panose="02000000000000000000" pitchFamily="2" charset="0"/>
                      </a:endParaRPr>
                    </a:p>
                  </a:txBody>
                  <a:tcPr anchor="ctr">
                    <a:lnL w="12700" cap="flat" cmpd="sng" algn="ctr">
                      <a:solidFill>
                        <a:schemeClr val="tx1">
                          <a:lumMod val="65000"/>
                          <a:lumOff val="35000"/>
                        </a:schemeClr>
                      </a:solidFill>
                      <a:prstDash val="solid"/>
                      <a:round/>
                      <a:headEnd type="none" w="med" len="med"/>
                      <a:tailEnd type="none" w="med" len="med"/>
                    </a:lnL>
                    <a:lnR w="12700">
                      <a:solidFill>
                        <a:schemeClr val="tx1">
                          <a:lumMod val="65000"/>
                          <a:lumOff val="35000"/>
                        </a:schemeClr>
                      </a:solid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200">
                          <a:latin typeface="Helvetica Light" panose="020B0403020202020204"/>
                          <a:ea typeface="Roboto Light"/>
                        </a:rPr>
                        <a:t>2.75 QT Covered Sq. Casserole</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200">
                          <a:latin typeface="Helvetica Light" panose="020B0403020202020204"/>
                          <a:ea typeface="Roboto Light"/>
                        </a:rPr>
                        <a:t>9" Pie Dish</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lvl="0" algn="ctr">
                        <a:buNone/>
                      </a:pPr>
                      <a:r>
                        <a:rPr lang="en-US" sz="1200" dirty="0">
                          <a:latin typeface="Helvetica Light" panose="020B0403020202020204"/>
                          <a:ea typeface="Roboto Light"/>
                        </a:rPr>
                        <a:t>14oz Mug</a:t>
                      </a:r>
                    </a:p>
                  </a:txBody>
                  <a:tcPr anchor="ctr">
                    <a:lnL w="12700">
                      <a:solidFill>
                        <a:schemeClr val="tx1">
                          <a:lumMod val="65000"/>
                          <a:lumOff val="35000"/>
                        </a:schemeClr>
                      </a:solidFill>
                    </a:lnL>
                    <a:lnR w="12700" cap="flat" cmpd="sng" algn="ctr">
                      <a:solidFill>
                        <a:schemeClr val="tx1">
                          <a:lumMod val="65000"/>
                          <a:lumOff val="35000"/>
                        </a:schemeClr>
                      </a:solidFill>
                      <a:prstDash val="solid"/>
                      <a:round/>
                      <a:headEnd type="none" w="med" len="med"/>
                      <a:tailEnd type="none" w="med" len="med"/>
                    </a:lnR>
                    <a:lnT w="12700">
                      <a:solidFill>
                        <a:schemeClr val="tx1">
                          <a:lumMod val="65000"/>
                          <a:lumOff val="35000"/>
                        </a:schemeClr>
                      </a:solidFill>
                    </a:lnT>
                    <a:lnB w="12700">
                      <a:solidFill>
                        <a:schemeClr val="tx1">
                          <a:lumMod val="65000"/>
                          <a:lumOff val="35000"/>
                        </a:schemeClr>
                      </a:solidFill>
                    </a:lnB>
                    <a:solidFill>
                      <a:schemeClr val="bg1"/>
                    </a:solidFill>
                  </a:tcPr>
                </a:tc>
                <a:tc>
                  <a:txBody>
                    <a:bodyPr/>
                    <a:lstStyle/>
                    <a:p>
                      <a:pPr lvl="0" algn="ctr">
                        <a:buNone/>
                      </a:pPr>
                      <a:r>
                        <a:rPr lang="en-US" sz="1200" dirty="0">
                          <a:latin typeface="Helvetica Light" panose="020B0403020202020204"/>
                          <a:ea typeface="Roboto Light"/>
                        </a:rPr>
                        <a:t>8oz Mini Cocotte</a:t>
                      </a:r>
                    </a:p>
                  </a:txBody>
                  <a:tcPr anchor="ctr">
                    <a:lnL w="12700">
                      <a:solidFill>
                        <a:schemeClr val="tx1">
                          <a:lumMod val="65000"/>
                          <a:lumOff val="35000"/>
                        </a:schemeClr>
                      </a:solidFill>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lvl="0" algn="ctr">
                        <a:buNone/>
                      </a:pPr>
                      <a:r>
                        <a:rPr lang="en-US" sz="1200">
                          <a:latin typeface="Helvetica Light" panose="020B0403020202020204"/>
                          <a:ea typeface="Roboto Light"/>
                        </a:rPr>
                        <a:t>3.5qt Covered Rectangular Casserole</a:t>
                      </a:r>
                    </a:p>
                  </a:txBody>
                  <a:tcPr anchor="ctr">
                    <a:lnL w="12700">
                      <a:solidFill>
                        <a:schemeClr val="tx1">
                          <a:lumMod val="65000"/>
                          <a:lumOff val="35000"/>
                        </a:schemeClr>
                      </a:solidFill>
                    </a:lnL>
                    <a:lnR w="12700">
                      <a:solidFill>
                        <a:schemeClr val="tx1">
                          <a:lumMod val="65000"/>
                          <a:lumOff val="35000"/>
                        </a:schemeClr>
                      </a:solid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75618067"/>
                  </a:ext>
                </a:extLst>
              </a:tr>
              <a:tr h="279069">
                <a:tc>
                  <a:txBody>
                    <a:bodyPr/>
                    <a:lstStyle/>
                    <a:p>
                      <a:pPr algn="ctr"/>
                      <a:r>
                        <a:rPr lang="en-US" sz="1200">
                          <a:latin typeface="Helvetica Light" panose="020B0403020202020204"/>
                          <a:ea typeface="Roboto Light"/>
                        </a:rPr>
                        <a:t>Material</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65000"/>
                      </a:schemeClr>
                    </a:solidFill>
                  </a:tcPr>
                </a:tc>
                <a:tc>
                  <a:txBody>
                    <a:bodyPr/>
                    <a:lstStyle/>
                    <a:p>
                      <a:pPr lvl="0" algn="ctr">
                        <a:buNone/>
                      </a:pPr>
                      <a:r>
                        <a:rPr lang="en-US" sz="1200">
                          <a:latin typeface="Helvetica Light" panose="020B0403020202020204"/>
                          <a:ea typeface="Roboto Light"/>
                        </a:rPr>
                        <a:t>Cast Iron</a:t>
                      </a:r>
                    </a:p>
                  </a:txBody>
                  <a:tcPr anchor="ctr">
                    <a:lnL w="12700">
                      <a:solidFill>
                        <a:schemeClr val="tx1">
                          <a:lumMod val="65000"/>
                          <a:lumOff val="35000"/>
                        </a:schemeClr>
                      </a:solidFill>
                    </a:lnL>
                    <a:lnR w="12700">
                      <a:solidFill>
                        <a:schemeClr val="tx1">
                          <a:lumMod val="65000"/>
                          <a:lumOff val="35000"/>
                        </a:schemeClr>
                      </a:solidFill>
                    </a:lnR>
                    <a:lnT w="12700">
                      <a:solidFill>
                        <a:schemeClr val="tx1">
                          <a:lumMod val="65000"/>
                          <a:lumOff val="35000"/>
                        </a:schemeClr>
                      </a:solidFill>
                    </a:lnT>
                    <a:lnB w="12700">
                      <a:solidFill>
                        <a:schemeClr val="tx1">
                          <a:lumMod val="65000"/>
                          <a:lumOff val="35000"/>
                        </a:schemeClr>
                      </a:solidFill>
                    </a:lnB>
                    <a:solidFill>
                      <a:schemeClr val="bg1"/>
                    </a:solidFill>
                  </a:tcPr>
                </a:tc>
                <a:tc>
                  <a:txBody>
                    <a:bodyPr/>
                    <a:lstStyle/>
                    <a:p>
                      <a:pPr lvl="0" algn="ctr">
                        <a:buNone/>
                      </a:pPr>
                      <a:r>
                        <a:rPr lang="en-US" sz="1200">
                          <a:latin typeface="Helvetica Light" panose="020B0403020202020204"/>
                          <a:ea typeface="Roboto Light"/>
                        </a:rPr>
                        <a:t>Cast Iron</a:t>
                      </a:r>
                    </a:p>
                  </a:txBody>
                  <a:tcPr anchor="ctr">
                    <a:lnL w="12700" cap="flat" cmpd="sng" algn="ctr">
                      <a:solidFill>
                        <a:schemeClr val="tx1">
                          <a:lumMod val="65000"/>
                          <a:lumOff val="35000"/>
                        </a:schemeClr>
                      </a:solidFill>
                      <a:prstDash val="solid"/>
                      <a:round/>
                      <a:headEnd type="none" w="med" len="med"/>
                      <a:tailEnd type="none" w="med" len="med"/>
                    </a:lnL>
                    <a:lnR w="12700">
                      <a:solidFill>
                        <a:schemeClr val="tx1">
                          <a:lumMod val="65000"/>
                          <a:lumOff val="35000"/>
                        </a:schemeClr>
                      </a:solid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200">
                          <a:latin typeface="Helvetica Light" panose="020B0403020202020204"/>
                          <a:ea typeface="Roboto Light"/>
                        </a:rPr>
                        <a:t>Stoneware</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200">
                          <a:latin typeface="Helvetica Light" panose="020B0403020202020204"/>
                          <a:ea typeface="Roboto Light"/>
                        </a:rPr>
                        <a:t>Stoneware</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lvl="0" algn="ctr">
                        <a:buNone/>
                      </a:pPr>
                      <a:r>
                        <a:rPr lang="en-US" sz="1200">
                          <a:latin typeface="Helvetica Light" panose="020B0403020202020204"/>
                          <a:ea typeface="Roboto Light"/>
                        </a:rPr>
                        <a:t>Stoneware</a:t>
                      </a:r>
                    </a:p>
                  </a:txBody>
                  <a:tcPr anchor="ctr">
                    <a:lnL w="12700">
                      <a:solidFill>
                        <a:schemeClr val="tx1">
                          <a:lumMod val="65000"/>
                          <a:lumOff val="35000"/>
                        </a:schemeClr>
                      </a:solidFill>
                    </a:lnL>
                    <a:lnR w="12700" cap="flat" cmpd="sng" algn="ctr">
                      <a:solidFill>
                        <a:schemeClr val="tx1">
                          <a:lumMod val="65000"/>
                          <a:lumOff val="35000"/>
                        </a:schemeClr>
                      </a:solidFill>
                      <a:prstDash val="solid"/>
                      <a:round/>
                      <a:headEnd type="none" w="med" len="med"/>
                      <a:tailEnd type="none" w="med" len="med"/>
                    </a:lnR>
                    <a:lnT w="12700">
                      <a:solidFill>
                        <a:schemeClr val="tx1">
                          <a:lumMod val="65000"/>
                          <a:lumOff val="35000"/>
                        </a:schemeClr>
                      </a:solidFill>
                    </a:lnT>
                    <a:lnB w="12700">
                      <a:solidFill>
                        <a:schemeClr val="tx1">
                          <a:lumMod val="65000"/>
                          <a:lumOff val="35000"/>
                        </a:schemeClr>
                      </a:solidFill>
                    </a:lnB>
                    <a:solidFill>
                      <a:schemeClr val="bg1"/>
                    </a:solidFill>
                  </a:tcPr>
                </a:tc>
                <a:tc>
                  <a:txBody>
                    <a:bodyPr/>
                    <a:lstStyle/>
                    <a:p>
                      <a:pPr lvl="0" algn="ctr">
                        <a:buNone/>
                      </a:pPr>
                      <a:r>
                        <a:rPr lang="en-US" sz="1200">
                          <a:latin typeface="Helvetica Light" panose="020B0403020202020204"/>
                          <a:ea typeface="Roboto Light"/>
                        </a:rPr>
                        <a:t>Stoneware</a:t>
                      </a:r>
                    </a:p>
                  </a:txBody>
                  <a:tcPr anchor="ctr">
                    <a:lnL w="12700">
                      <a:solidFill>
                        <a:schemeClr val="tx1">
                          <a:lumMod val="65000"/>
                          <a:lumOff val="35000"/>
                        </a:schemeClr>
                      </a:solidFill>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lvl="0" algn="ctr">
                        <a:buNone/>
                      </a:pPr>
                      <a:r>
                        <a:rPr lang="en-US" sz="1200">
                          <a:latin typeface="Helvetica Light" panose="020B0403020202020204"/>
                          <a:ea typeface="Roboto Light"/>
                        </a:rPr>
                        <a:t>Stoneware</a:t>
                      </a:r>
                    </a:p>
                  </a:txBody>
                  <a:tcPr anchor="ctr">
                    <a:lnL w="12700">
                      <a:solidFill>
                        <a:schemeClr val="tx1">
                          <a:lumMod val="65000"/>
                          <a:lumOff val="35000"/>
                        </a:schemeClr>
                      </a:solidFill>
                    </a:lnL>
                    <a:lnR w="12700">
                      <a:solidFill>
                        <a:schemeClr val="tx1">
                          <a:lumMod val="65000"/>
                          <a:lumOff val="35000"/>
                        </a:schemeClr>
                      </a:solid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83286941"/>
                  </a:ext>
                </a:extLst>
              </a:tr>
              <a:tr h="445275">
                <a:tc>
                  <a:txBody>
                    <a:bodyPr/>
                    <a:lstStyle/>
                    <a:p>
                      <a:pPr algn="ctr"/>
                      <a:r>
                        <a:rPr lang="en-US" sz="1200">
                          <a:latin typeface="Helvetica Light" panose="020B0403020202020204"/>
                          <a:ea typeface="Roboto Light"/>
                        </a:rPr>
                        <a:t>Color</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65000"/>
                      </a:schemeClr>
                    </a:solidFill>
                  </a:tcPr>
                </a:tc>
                <a:tc>
                  <a:txBody>
                    <a:bodyPr/>
                    <a:lstStyle/>
                    <a:p>
                      <a:pPr lvl="0" algn="ctr">
                        <a:buNone/>
                      </a:pPr>
                      <a:r>
                        <a:rPr lang="en-US" sz="1200">
                          <a:latin typeface="Helvetica Light" panose="020B0403020202020204"/>
                          <a:ea typeface="Roboto Light"/>
                        </a:rPr>
                        <a:t>Cerise / Indigo / White</a:t>
                      </a:r>
                    </a:p>
                  </a:txBody>
                  <a:tcPr anchor="ctr">
                    <a:lnL w="12700">
                      <a:solidFill>
                        <a:schemeClr val="tx1">
                          <a:lumMod val="65000"/>
                          <a:lumOff val="35000"/>
                        </a:schemeClr>
                      </a:solidFill>
                    </a:lnL>
                    <a:lnR w="12700">
                      <a:solidFill>
                        <a:schemeClr val="tx1">
                          <a:lumMod val="65000"/>
                          <a:lumOff val="35000"/>
                        </a:schemeClr>
                      </a:solidFill>
                    </a:lnR>
                    <a:lnT w="12700">
                      <a:solidFill>
                        <a:schemeClr val="tx1">
                          <a:lumMod val="65000"/>
                          <a:lumOff val="35000"/>
                        </a:schemeClr>
                      </a:solidFill>
                    </a:lnT>
                    <a:lnB w="12700">
                      <a:solidFill>
                        <a:schemeClr val="tx1">
                          <a:lumMod val="65000"/>
                          <a:lumOff val="35000"/>
                        </a:schemeClr>
                      </a:solidFill>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Helvetica Light" panose="020B0403020202020204"/>
                          <a:ea typeface="Roboto Light"/>
                        </a:rPr>
                        <a:t>Cerise / Indigo / White</a:t>
                      </a:r>
                    </a:p>
                  </a:txBody>
                  <a:tcPr anchor="ctr">
                    <a:lnL w="12700" cap="flat" cmpd="sng" algn="ctr">
                      <a:solidFill>
                        <a:schemeClr val="tx1">
                          <a:lumMod val="65000"/>
                          <a:lumOff val="35000"/>
                        </a:schemeClr>
                      </a:solidFill>
                      <a:prstDash val="solid"/>
                      <a:round/>
                      <a:headEnd type="none" w="med" len="med"/>
                      <a:tailEnd type="none" w="med" len="med"/>
                    </a:lnL>
                    <a:lnR w="12700">
                      <a:solidFill>
                        <a:schemeClr val="tx1">
                          <a:lumMod val="65000"/>
                          <a:lumOff val="35000"/>
                        </a:schemeClr>
                      </a:solid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200" i="0" dirty="0">
                          <a:latin typeface="Helvetica Light" panose="020B0403020202020204"/>
                          <a:ea typeface="Roboto Light"/>
                        </a:rPr>
                        <a:t>Cerise/ Indigo / White</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lvl="0" algn="ctr">
                        <a:buNone/>
                      </a:pPr>
                      <a:r>
                        <a:rPr lang="en-US" sz="1200" i="0" dirty="0">
                          <a:latin typeface="Helvetica Light" panose="020B0403020202020204"/>
                          <a:ea typeface="Roboto Light"/>
                        </a:rPr>
                        <a:t>Cerise / Indigo / White</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lvl="0" algn="ctr">
                        <a:buNone/>
                      </a:pPr>
                      <a:r>
                        <a:rPr lang="en-US" sz="1200" i="0">
                          <a:latin typeface="Helvetica Light" panose="020B0403020202020204"/>
                          <a:ea typeface="Roboto Light"/>
                        </a:rPr>
                        <a:t>Cerise/ Indigo / White</a:t>
                      </a:r>
                    </a:p>
                  </a:txBody>
                  <a:tcPr anchor="ctr">
                    <a:lnL w="12700">
                      <a:solidFill>
                        <a:schemeClr val="tx1">
                          <a:lumMod val="65000"/>
                          <a:lumOff val="35000"/>
                        </a:schemeClr>
                      </a:solidFill>
                    </a:lnL>
                    <a:lnR w="12700" cap="flat" cmpd="sng" algn="ctr">
                      <a:solidFill>
                        <a:schemeClr val="tx1">
                          <a:lumMod val="65000"/>
                          <a:lumOff val="35000"/>
                        </a:schemeClr>
                      </a:solidFill>
                      <a:prstDash val="solid"/>
                      <a:round/>
                      <a:headEnd type="none" w="med" len="med"/>
                      <a:tailEnd type="none" w="med" len="med"/>
                    </a:lnR>
                    <a:lnT w="12700">
                      <a:solidFill>
                        <a:schemeClr val="tx1">
                          <a:lumMod val="65000"/>
                          <a:lumOff val="35000"/>
                        </a:schemeClr>
                      </a:solidFill>
                    </a:lnT>
                    <a:lnB w="12700">
                      <a:solidFill>
                        <a:schemeClr val="tx1">
                          <a:lumMod val="65000"/>
                          <a:lumOff val="35000"/>
                        </a:schemeClr>
                      </a:solidFill>
                    </a:lnB>
                    <a:solidFill>
                      <a:schemeClr val="bg1"/>
                    </a:solidFill>
                  </a:tcPr>
                </a:tc>
                <a:tc>
                  <a:txBody>
                    <a:bodyPr/>
                    <a:lstStyle/>
                    <a:p>
                      <a:pPr lvl="0" algn="ctr">
                        <a:buNone/>
                      </a:pPr>
                      <a:r>
                        <a:rPr lang="en-US" sz="1200" i="0">
                          <a:latin typeface="Helvetica Light" panose="020B0403020202020204"/>
                          <a:ea typeface="Roboto Light"/>
                        </a:rPr>
                        <a:t>Cerise/ Indigo / White</a:t>
                      </a:r>
                    </a:p>
                  </a:txBody>
                  <a:tcPr anchor="ctr">
                    <a:lnL w="12700">
                      <a:solidFill>
                        <a:schemeClr val="tx1">
                          <a:lumMod val="65000"/>
                          <a:lumOff val="35000"/>
                        </a:schemeClr>
                      </a:solidFill>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lvl="0" algn="ctr">
                        <a:buNone/>
                      </a:pPr>
                      <a:r>
                        <a:rPr lang="en-US" sz="1200" i="0" dirty="0">
                          <a:latin typeface="Helvetica Light" panose="020B0403020202020204"/>
                          <a:ea typeface="Roboto Light"/>
                        </a:rPr>
                        <a:t>White</a:t>
                      </a:r>
                    </a:p>
                  </a:txBody>
                  <a:tcPr anchor="ctr">
                    <a:lnL w="12700">
                      <a:solidFill>
                        <a:schemeClr val="tx1">
                          <a:lumMod val="65000"/>
                          <a:lumOff val="35000"/>
                        </a:schemeClr>
                      </a:solidFill>
                    </a:lnL>
                    <a:lnR w="12700">
                      <a:solidFill>
                        <a:schemeClr val="tx1">
                          <a:lumMod val="65000"/>
                          <a:lumOff val="35000"/>
                        </a:schemeClr>
                      </a:solid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0029130"/>
                  </a:ext>
                </a:extLst>
              </a:tr>
              <a:tr h="445275">
                <a:tc>
                  <a:txBody>
                    <a:bodyPr/>
                    <a:lstStyle/>
                    <a:p>
                      <a:pPr algn="ctr"/>
                      <a:r>
                        <a:rPr lang="en-US" sz="1200">
                          <a:latin typeface="Helvetica Light" panose="020B0403020202020204"/>
                          <a:ea typeface="Roboto Light"/>
                        </a:rPr>
                        <a:t>Target SRP</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65000"/>
                      </a:schemeClr>
                    </a:solidFill>
                  </a:tcPr>
                </a:tc>
                <a:tc>
                  <a:txBody>
                    <a:bodyPr/>
                    <a:lstStyle/>
                    <a:p>
                      <a:pPr lvl="0" algn="ctr">
                        <a:buNone/>
                      </a:pPr>
                      <a:r>
                        <a:rPr lang="en-US" sz="1200" i="0">
                          <a:latin typeface="Helvetica Light" panose="020B0403020202020204"/>
                          <a:ea typeface="Roboto Light"/>
                        </a:rPr>
                        <a:t>$370</a:t>
                      </a:r>
                      <a:endParaRPr lang="en-US" sz="1200" i="0">
                        <a:latin typeface="Helvetica Light" panose="020B0403020202020204"/>
                        <a:ea typeface="Roboto Light" panose="02000000000000000000" pitchFamily="2" charset="0"/>
                      </a:endParaRPr>
                    </a:p>
                  </a:txBody>
                  <a:tcPr anchor="ctr">
                    <a:lnL w="12700">
                      <a:solidFill>
                        <a:schemeClr val="tx1">
                          <a:lumMod val="65000"/>
                          <a:lumOff val="35000"/>
                        </a:schemeClr>
                      </a:solidFill>
                    </a:lnL>
                    <a:lnR w="12700">
                      <a:solidFill>
                        <a:schemeClr val="tx1">
                          <a:lumMod val="65000"/>
                          <a:lumOff val="35000"/>
                        </a:schemeClr>
                      </a:solidFill>
                    </a:lnR>
                    <a:lnT w="12700">
                      <a:solidFill>
                        <a:schemeClr val="tx1">
                          <a:lumMod val="65000"/>
                          <a:lumOff val="35000"/>
                        </a:schemeClr>
                      </a:solidFill>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lvl="0" algn="ctr">
                        <a:buNone/>
                      </a:pPr>
                      <a:r>
                        <a:rPr lang="en-US" sz="1200" i="0">
                          <a:latin typeface="Helvetica Light" panose="020B0403020202020204"/>
                          <a:ea typeface="Roboto Light"/>
                        </a:rPr>
                        <a:t>$220</a:t>
                      </a:r>
                      <a:endParaRPr lang="en-US" sz="1200" i="0">
                        <a:latin typeface="Helvetica Light" panose="020B0403020202020204"/>
                        <a:ea typeface="Roboto Light" panose="02000000000000000000" pitchFamily="2" charset="0"/>
                      </a:endParaRPr>
                    </a:p>
                  </a:txBody>
                  <a:tcPr anchor="ctr">
                    <a:lnL w="12700" cap="flat" cmpd="sng" algn="ctr">
                      <a:solidFill>
                        <a:schemeClr val="tx1">
                          <a:lumMod val="65000"/>
                          <a:lumOff val="35000"/>
                        </a:schemeClr>
                      </a:solidFill>
                      <a:prstDash val="solid"/>
                      <a:round/>
                      <a:headEnd type="none" w="med" len="med"/>
                      <a:tailEnd type="none" w="med" len="med"/>
                    </a:lnL>
                    <a:lnR w="12700">
                      <a:solidFill>
                        <a:schemeClr val="tx1">
                          <a:lumMod val="65000"/>
                          <a:lumOff val="35000"/>
                        </a:schemeClr>
                      </a:solid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0">
                          <a:solidFill>
                            <a:schemeClr val="tx1"/>
                          </a:solidFill>
                          <a:latin typeface="Helvetica Light" panose="020B0403020202020204"/>
                          <a:ea typeface="Roboto Light"/>
                        </a:rPr>
                        <a:t>$110</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r>
                        <a:rPr lang="en-US" sz="1200" i="0">
                          <a:latin typeface="Helvetica Light" panose="020B0403020202020204"/>
                          <a:ea typeface="Roboto Light"/>
                        </a:rPr>
                        <a:t>$55</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lvl="0" algn="ctr">
                        <a:buNone/>
                      </a:pPr>
                      <a:r>
                        <a:rPr lang="en-US" sz="1200" i="0" dirty="0">
                          <a:latin typeface="Helvetica Light" panose="020B0403020202020204"/>
                          <a:ea typeface="Roboto Light"/>
                        </a:rPr>
                        <a:t>$22</a:t>
                      </a:r>
                    </a:p>
                  </a:txBody>
                  <a:tcPr anchor="ctr">
                    <a:lnL w="12700">
                      <a:solidFill>
                        <a:schemeClr val="tx1">
                          <a:lumMod val="65000"/>
                          <a:lumOff val="35000"/>
                        </a:schemeClr>
                      </a:solidFill>
                    </a:lnL>
                    <a:lnR w="12700" cap="flat" cmpd="sng" algn="ctr">
                      <a:solidFill>
                        <a:schemeClr val="tx1">
                          <a:lumMod val="65000"/>
                          <a:lumOff val="35000"/>
                        </a:schemeClr>
                      </a:solidFill>
                      <a:prstDash val="solid"/>
                      <a:round/>
                      <a:headEnd type="none" w="med" len="med"/>
                      <a:tailEnd type="none" w="med" len="med"/>
                    </a:lnR>
                    <a:lnT w="12700">
                      <a:solidFill>
                        <a:schemeClr val="tx1">
                          <a:lumMod val="65000"/>
                          <a:lumOff val="35000"/>
                        </a:schemeClr>
                      </a:solidFill>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lvl="0" algn="ctr">
                        <a:buNone/>
                      </a:pPr>
                      <a:r>
                        <a:rPr lang="en-US" sz="1200" i="0">
                          <a:latin typeface="Helvetica Light" panose="020B0403020202020204"/>
                          <a:ea typeface="Roboto Light"/>
                        </a:rPr>
                        <a:t>$31</a:t>
                      </a:r>
                    </a:p>
                  </a:txBody>
                  <a:tcPr anchor="ctr">
                    <a:lnL w="12700">
                      <a:solidFill>
                        <a:schemeClr val="tx1">
                          <a:lumMod val="65000"/>
                          <a:lumOff val="35000"/>
                        </a:schemeClr>
                      </a:solidFill>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lvl="0" algn="ctr">
                        <a:buNone/>
                      </a:pPr>
                      <a:r>
                        <a:rPr lang="en-US" sz="1200" i="0">
                          <a:latin typeface="Helvetica Light" panose="020B0403020202020204"/>
                          <a:ea typeface="Roboto Light"/>
                        </a:rPr>
                        <a:t>$120</a:t>
                      </a:r>
                    </a:p>
                  </a:txBody>
                  <a:tcPr anchor="ctr">
                    <a:lnL w="12700">
                      <a:solidFill>
                        <a:schemeClr val="tx1">
                          <a:lumMod val="65000"/>
                          <a:lumOff val="35000"/>
                        </a:schemeClr>
                      </a:solidFill>
                    </a:lnL>
                    <a:lnR w="12700">
                      <a:solidFill>
                        <a:schemeClr val="tx1">
                          <a:lumMod val="65000"/>
                          <a:lumOff val="35000"/>
                        </a:schemeClr>
                      </a:solid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06935569"/>
                  </a:ext>
                </a:extLst>
              </a:tr>
              <a:tr h="475277">
                <a:tc>
                  <a:txBody>
                    <a:bodyPr/>
                    <a:lstStyle/>
                    <a:p>
                      <a:pPr lvl="0" algn="ctr">
                        <a:buNone/>
                      </a:pPr>
                      <a:r>
                        <a:rPr lang="en-US" sz="1200">
                          <a:latin typeface="Helvetica Light" panose="020B0403020202020204"/>
                          <a:ea typeface="Roboto Light"/>
                        </a:rPr>
                        <a:t>Item #</a:t>
                      </a:r>
                    </a:p>
                  </a:txBody>
                  <a:tcPr anchor="ctr">
                    <a:lnL w="12700">
                      <a:solidFill>
                        <a:schemeClr val="tx1">
                          <a:lumMod val="65000"/>
                          <a:lumOff val="35000"/>
                        </a:schemeClr>
                      </a:solidFill>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lumMod val="65000"/>
                      </a:schemeClr>
                    </a:solidFill>
                  </a:tcPr>
                </a:tc>
                <a:tc>
                  <a:txBody>
                    <a:bodyPr/>
                    <a:lstStyle/>
                    <a:p>
                      <a:pPr marL="0" lvl="0" algn="ctr" defTabSz="914400" rtl="0" eaLnBrk="1" fontAlgn="ctr" latinLnBrk="0" hangingPunct="1">
                        <a:buNone/>
                      </a:pPr>
                      <a:r>
                        <a:rPr lang="en-US" sz="1100" i="0" kern="1200">
                          <a:solidFill>
                            <a:schemeClr val="dk1"/>
                          </a:solidFill>
                          <a:latin typeface="Helvetica Light" panose="020B0403020202020204"/>
                          <a:ea typeface="Roboto Light"/>
                          <a:cs typeface="+mn-cs"/>
                        </a:rPr>
                        <a:t>LS2532-30XXETSG</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lvl="0" algn="ctr" defTabSz="914400">
                        <a:buNone/>
                      </a:pPr>
                      <a:r>
                        <a:rPr lang="en-US" sz="1100" b="0" i="0" u="none" strike="noStrike" kern="1200" noProof="0">
                          <a:latin typeface="Helvetica Light" panose="020B0403020202020204"/>
                        </a:rPr>
                        <a:t>LS2184-22xxETSG</a:t>
                      </a:r>
                      <a:endParaRPr lang="en-US">
                        <a:latin typeface="Helvetica Light" panose="020B0403020202020204"/>
                      </a:endParaRP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lvl="0" algn="ctr" defTabSz="914400" rtl="0" eaLnBrk="1" fontAlgn="ctr" latinLnBrk="0" hangingPunct="1">
                        <a:buNone/>
                      </a:pPr>
                      <a:r>
                        <a:rPr lang="en-US" sz="1100" i="0" kern="1200">
                          <a:solidFill>
                            <a:schemeClr val="dk1"/>
                          </a:solidFill>
                          <a:latin typeface="Helvetica Light" panose="020B0403020202020204"/>
                          <a:ea typeface="Roboto Light"/>
                          <a:cs typeface="+mn-cs"/>
                        </a:rPr>
                        <a:t>PG6118E-275</a:t>
                      </a:r>
                    </a:p>
                  </a:txBody>
                  <a:tcPr marL="4763" marR="4763" marT="4763"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lvl="0" algn="ctr" defTabSz="914400" rtl="0" eaLnBrk="1" fontAlgn="ctr" latinLnBrk="0" hangingPunct="1">
                        <a:buNone/>
                      </a:pPr>
                      <a:r>
                        <a:rPr lang="en-US" sz="1100" i="0" kern="1200">
                          <a:solidFill>
                            <a:schemeClr val="dk1"/>
                          </a:solidFill>
                          <a:latin typeface="Helvetica Light" panose="020B0403020202020204"/>
                          <a:ea typeface="Roboto Light"/>
                          <a:cs typeface="+mn-cs"/>
                        </a:rPr>
                        <a:t>PG6109E-09</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lvl="0" algn="ctr" defTabSz="914400" rtl="0" eaLnBrk="1" fontAlgn="ctr" latinLnBrk="0" hangingPunct="1">
                        <a:buNone/>
                      </a:pPr>
                      <a:r>
                        <a:rPr lang="en-US" sz="1100" i="0" kern="1200" dirty="0">
                          <a:solidFill>
                            <a:schemeClr val="dk1"/>
                          </a:solidFill>
                          <a:latin typeface="Helvetica Light" panose="020B0403020202020204"/>
                          <a:ea typeface="Roboto Light"/>
                          <a:cs typeface="+mn-cs"/>
                        </a:rPr>
                        <a:t>PG90033AE-00</a:t>
                      </a:r>
                    </a:p>
                  </a:txBody>
                  <a:tcPr marL="4763" marR="4763" marT="4763"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lvl="0" algn="ctr" rtl="0" eaLnBrk="1" fontAlgn="ctr" latinLnBrk="0" hangingPunct="1">
                        <a:buNone/>
                      </a:pPr>
                      <a:r>
                        <a:rPr lang="en-US" sz="1100" i="0" kern="1200" dirty="0">
                          <a:solidFill>
                            <a:schemeClr val="dk1"/>
                          </a:solidFill>
                          <a:latin typeface="Helvetica Light" panose="020B0403020202020204"/>
                          <a:ea typeface="Roboto Light"/>
                          <a:cs typeface="+mn-cs"/>
                        </a:rPr>
                        <a:t> PG1160E-0867</a:t>
                      </a:r>
                    </a:p>
                  </a:txBody>
                  <a:tcPr marL="4763" marR="4763" marT="4763"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lvl="0" algn="ctr" defTabSz="914400" rtl="0" eaLnBrk="1" fontAlgn="ctr" latinLnBrk="0" hangingPunct="1">
                        <a:buNone/>
                      </a:pPr>
                      <a:r>
                        <a:rPr lang="en-US" sz="1100" i="0" kern="1200" dirty="0">
                          <a:solidFill>
                            <a:schemeClr val="dk1"/>
                          </a:solidFill>
                          <a:latin typeface="Helvetica Light" panose="020B0403020202020204"/>
                          <a:ea typeface="Roboto Light"/>
                          <a:cs typeface="+mn-cs"/>
                        </a:rPr>
                        <a:t>PG1148S3AE-32</a:t>
                      </a:r>
                    </a:p>
                  </a:txBody>
                  <a:tcPr anchor="ctr">
                    <a:lnL w="12700" cap="flat" cmpd="sng" algn="ctr">
                      <a:solidFill>
                        <a:schemeClr val="tx1">
                          <a:lumMod val="65000"/>
                          <a:lumOff val="35000"/>
                        </a:schemeClr>
                      </a:solidFill>
                      <a:prstDash val="solid"/>
                      <a:round/>
                      <a:headEnd type="none" w="med" len="med"/>
                      <a:tailEnd type="none" w="med" len="med"/>
                    </a:lnL>
                    <a:lnR w="12700">
                      <a:solidFill>
                        <a:schemeClr val="tx1">
                          <a:lumMod val="65000"/>
                          <a:lumOff val="35000"/>
                        </a:schemeClr>
                      </a:solid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917468"/>
                  </a:ext>
                </a:extLst>
              </a:tr>
            </a:tbl>
          </a:graphicData>
        </a:graphic>
      </p:graphicFrame>
      <p:pic>
        <p:nvPicPr>
          <p:cNvPr id="6" name="Picture 6">
            <a:extLst>
              <a:ext uri="{FF2B5EF4-FFF2-40B4-BE49-F238E27FC236}">
                <a16:creationId xmlns:a16="http://schemas.microsoft.com/office/drawing/2014/main" id="{D1EF2D35-8D17-4090-A8D9-01321121BA0C}"/>
              </a:ext>
            </a:extLst>
          </p:cNvPr>
          <p:cNvPicPr>
            <a:picLocks noChangeAspect="1"/>
          </p:cNvPicPr>
          <p:nvPr/>
        </p:nvPicPr>
        <p:blipFill>
          <a:blip r:embed="rId3"/>
          <a:stretch>
            <a:fillRect/>
          </a:stretch>
        </p:blipFill>
        <p:spPr>
          <a:xfrm>
            <a:off x="7675019" y="2552916"/>
            <a:ext cx="1274671" cy="1245104"/>
          </a:xfrm>
          <a:prstGeom prst="rect">
            <a:avLst/>
          </a:prstGeom>
        </p:spPr>
      </p:pic>
      <p:sp>
        <p:nvSpPr>
          <p:cNvPr id="14" name="Title 1">
            <a:extLst>
              <a:ext uri="{FF2B5EF4-FFF2-40B4-BE49-F238E27FC236}">
                <a16:creationId xmlns:a16="http://schemas.microsoft.com/office/drawing/2014/main" id="{7AEF81D9-F90D-4DC7-9F2B-C78091F0F7A0}"/>
              </a:ext>
            </a:extLst>
          </p:cNvPr>
          <p:cNvSpPr>
            <a:spLocks noGrp="1"/>
          </p:cNvSpPr>
          <p:nvPr>
            <p:ph type="title"/>
          </p:nvPr>
        </p:nvSpPr>
        <p:spPr/>
        <p:txBody>
          <a:bodyPr>
            <a:normAutofit/>
          </a:bodyPr>
          <a:lstStyle/>
          <a:p>
            <a:r>
              <a:rPr lang="en-US"/>
              <a:t>EIFFEL TOWER COLLECTION</a:t>
            </a:r>
          </a:p>
        </p:txBody>
      </p:sp>
      <p:sp>
        <p:nvSpPr>
          <p:cNvPr id="8" name="Content Placeholder 7">
            <a:extLst>
              <a:ext uri="{FF2B5EF4-FFF2-40B4-BE49-F238E27FC236}">
                <a16:creationId xmlns:a16="http://schemas.microsoft.com/office/drawing/2014/main" id="{BFB039DB-4D5C-4CA6-931D-26F8655AA6DD}"/>
              </a:ext>
            </a:extLst>
          </p:cNvPr>
          <p:cNvSpPr>
            <a:spLocks noGrp="1"/>
          </p:cNvSpPr>
          <p:nvPr>
            <p:ph idx="1"/>
          </p:nvPr>
        </p:nvSpPr>
        <p:spPr>
          <a:xfrm>
            <a:off x="1156698" y="1094201"/>
            <a:ext cx="10515600" cy="4800600"/>
          </a:xfrm>
        </p:spPr>
        <p:txBody>
          <a:bodyPr>
            <a:normAutofit/>
          </a:bodyPr>
          <a:lstStyle/>
          <a:p>
            <a:pPr marL="0" indent="0">
              <a:spcBef>
                <a:spcPts val="0"/>
              </a:spcBef>
              <a:buNone/>
            </a:pPr>
            <a:r>
              <a:rPr lang="en-US" sz="1600" b="1">
                <a:latin typeface="Helvetica Light" panose="020B0403020202020204"/>
                <a:ea typeface="Roboto Light" panose="02000000000000000000" pitchFamily="2" charset="0"/>
              </a:rPr>
              <a:t>CHANNEL: 	</a:t>
            </a:r>
            <a:r>
              <a:rPr lang="en-US" sz="1600">
                <a:latin typeface="Helvetica Light" panose="020B0403020202020204"/>
                <a:ea typeface="Roboto Light" panose="02000000000000000000" pitchFamily="2" charset="0"/>
              </a:rPr>
              <a:t>Full Price</a:t>
            </a:r>
          </a:p>
          <a:p>
            <a:pPr marL="0" indent="0">
              <a:spcBef>
                <a:spcPts val="0"/>
              </a:spcBef>
              <a:buNone/>
            </a:pPr>
            <a:r>
              <a:rPr lang="en-US" sz="1600" b="1">
                <a:latin typeface="Helvetica Light" panose="020B0403020202020204"/>
                <a:ea typeface="Roboto Light" panose="02000000000000000000" pitchFamily="2" charset="0"/>
              </a:rPr>
              <a:t>LAUNCH: 		</a:t>
            </a:r>
            <a:r>
              <a:rPr lang="en-US" sz="1600">
                <a:latin typeface="Helvetica Light" panose="020B0403020202020204"/>
                <a:ea typeface="Roboto Light" panose="02000000000000000000" pitchFamily="2" charset="0"/>
              </a:rPr>
              <a:t>7/14/2022</a:t>
            </a:r>
          </a:p>
          <a:p>
            <a:pPr marL="0" indent="0">
              <a:spcBef>
                <a:spcPts val="0"/>
              </a:spcBef>
              <a:buNone/>
            </a:pPr>
            <a:r>
              <a:rPr lang="en-US" sz="1600">
                <a:latin typeface="Helvetica Light" panose="020B0403020202020204"/>
                <a:ea typeface="Roboto Light" panose="02000000000000000000" pitchFamily="2" charset="0"/>
              </a:rPr>
              <a:t>		(Bastille Day) </a:t>
            </a:r>
            <a:endParaRPr lang="en-US" sz="1600">
              <a:solidFill>
                <a:srgbClr val="FF0000"/>
              </a:solidFill>
              <a:latin typeface="Helvetica Light" panose="020B0403020202020204"/>
              <a:ea typeface="Roboto Light" panose="02000000000000000000" pitchFamily="2" charset="0"/>
            </a:endParaRPr>
          </a:p>
        </p:txBody>
      </p:sp>
      <p:pic>
        <p:nvPicPr>
          <p:cNvPr id="2050" name="Picture 2" descr="Full screen preview">
            <a:extLst>
              <a:ext uri="{FF2B5EF4-FFF2-40B4-BE49-F238E27FC236}">
                <a16:creationId xmlns:a16="http://schemas.microsoft.com/office/drawing/2014/main" id="{F7AEFCD1-3E96-4D9C-BDE7-5A4BFABB47B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79058" y="2754652"/>
            <a:ext cx="1598020" cy="9304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A picture containing icon&#10;&#10;Description automatically generated">
            <a:extLst>
              <a:ext uri="{FF2B5EF4-FFF2-40B4-BE49-F238E27FC236}">
                <a16:creationId xmlns:a16="http://schemas.microsoft.com/office/drawing/2014/main" id="{C240839D-FBC4-4F3D-BF9C-505A321C54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48794" y="2637544"/>
            <a:ext cx="1241751" cy="1084276"/>
          </a:xfrm>
          <a:prstGeom prst="rect">
            <a:avLst/>
          </a:prstGeom>
        </p:spPr>
      </p:pic>
      <p:pic>
        <p:nvPicPr>
          <p:cNvPr id="4" name="Picture 4" descr="A picture containing red&#10;&#10;Description automatically generated">
            <a:extLst>
              <a:ext uri="{FF2B5EF4-FFF2-40B4-BE49-F238E27FC236}">
                <a16:creationId xmlns:a16="http://schemas.microsoft.com/office/drawing/2014/main" id="{BCF65363-7C74-4BDA-BCC9-F5EDD6C165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13657" y="2556390"/>
            <a:ext cx="1219200" cy="1207058"/>
          </a:xfrm>
          <a:prstGeom prst="rect">
            <a:avLst/>
          </a:prstGeom>
        </p:spPr>
      </p:pic>
      <p:pic>
        <p:nvPicPr>
          <p:cNvPr id="1028" name="Picture 4" descr="Image result for lecreuset eiffel tower min cocotte">
            <a:extLst>
              <a:ext uri="{FF2B5EF4-FFF2-40B4-BE49-F238E27FC236}">
                <a16:creationId xmlns:a16="http://schemas.microsoft.com/office/drawing/2014/main" id="{966E4F98-3896-411F-8276-5AF596D8F5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9567" y="2598030"/>
            <a:ext cx="1115353" cy="11153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A picture containing indoor, porcelain&#10;&#10;Description automatically generated">
            <a:extLst>
              <a:ext uri="{FF2B5EF4-FFF2-40B4-BE49-F238E27FC236}">
                <a16:creationId xmlns:a16="http://schemas.microsoft.com/office/drawing/2014/main" id="{A486F632-CA60-4332-BA1B-47B11442143C}"/>
              </a:ext>
            </a:extLst>
          </p:cNvPr>
          <p:cNvPicPr>
            <a:picLocks noChangeAspect="1"/>
          </p:cNvPicPr>
          <p:nvPr/>
        </p:nvPicPr>
        <p:blipFill rotWithShape="1">
          <a:blip r:embed="rId8"/>
          <a:srcRect l="5263" t="8390" r="13330" b="16061"/>
          <a:stretch/>
        </p:blipFill>
        <p:spPr>
          <a:xfrm>
            <a:off x="1269216" y="2695835"/>
            <a:ext cx="1598019" cy="988354"/>
          </a:xfrm>
          <a:prstGeom prst="rect">
            <a:avLst/>
          </a:prstGeom>
        </p:spPr>
      </p:pic>
      <p:grpSp>
        <p:nvGrpSpPr>
          <p:cNvPr id="12" name="Group 11">
            <a:extLst>
              <a:ext uri="{FF2B5EF4-FFF2-40B4-BE49-F238E27FC236}">
                <a16:creationId xmlns:a16="http://schemas.microsoft.com/office/drawing/2014/main" id="{3750EFA1-17B1-7995-904E-69938C0E96BC}"/>
              </a:ext>
            </a:extLst>
          </p:cNvPr>
          <p:cNvGrpSpPr/>
          <p:nvPr/>
        </p:nvGrpSpPr>
        <p:grpSpPr>
          <a:xfrm>
            <a:off x="4895850" y="1186878"/>
            <a:ext cx="678529" cy="878781"/>
            <a:chOff x="1613574" y="1434900"/>
            <a:chExt cx="813598" cy="1023655"/>
          </a:xfrm>
        </p:grpSpPr>
        <p:pic>
          <p:nvPicPr>
            <p:cNvPr id="13" name="Picture 12" descr="A picture containing red, sitting, open, standing&#10;&#10;Description automatically generated">
              <a:extLst>
                <a:ext uri="{FF2B5EF4-FFF2-40B4-BE49-F238E27FC236}">
                  <a16:creationId xmlns:a16="http://schemas.microsoft.com/office/drawing/2014/main" id="{7894A782-CFDE-28E5-05D8-67F8799A8C54}"/>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13574" y="1434900"/>
              <a:ext cx="813598" cy="812392"/>
            </a:xfrm>
            <a:prstGeom prst="rect">
              <a:avLst/>
            </a:prstGeom>
          </p:spPr>
        </p:pic>
        <p:sp>
          <p:nvSpPr>
            <p:cNvPr id="15" name="TextBox 14">
              <a:extLst>
                <a:ext uri="{FF2B5EF4-FFF2-40B4-BE49-F238E27FC236}">
                  <a16:creationId xmlns:a16="http://schemas.microsoft.com/office/drawing/2014/main" id="{20E7FE37-2956-2E97-1C6C-683698024B07}"/>
                </a:ext>
              </a:extLst>
            </p:cNvPr>
            <p:cNvSpPr txBox="1"/>
            <p:nvPr/>
          </p:nvSpPr>
          <p:spPr>
            <a:xfrm>
              <a:off x="1694269" y="2227723"/>
              <a:ext cx="69191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50000"/>
                      <a:lumOff val="50000"/>
                    </a:prstClr>
                  </a:solidFill>
                  <a:effectLst/>
                  <a:uLnTx/>
                  <a:uFillTx/>
                  <a:latin typeface="Helvetica Light" panose="020B0403020202020204"/>
                  <a:ea typeface="+mn-ea"/>
                  <a:cs typeface="+mn-cs"/>
                </a:rPr>
                <a:t>CERISE</a:t>
              </a:r>
            </a:p>
          </p:txBody>
        </p:sp>
      </p:grpSp>
      <p:grpSp>
        <p:nvGrpSpPr>
          <p:cNvPr id="16" name="Group 15">
            <a:extLst>
              <a:ext uri="{FF2B5EF4-FFF2-40B4-BE49-F238E27FC236}">
                <a16:creationId xmlns:a16="http://schemas.microsoft.com/office/drawing/2014/main" id="{DD00ABB9-28EA-FAEE-F257-E42F145D8C74}"/>
              </a:ext>
            </a:extLst>
          </p:cNvPr>
          <p:cNvGrpSpPr/>
          <p:nvPr/>
        </p:nvGrpSpPr>
        <p:grpSpPr>
          <a:xfrm>
            <a:off x="6631243" y="1158072"/>
            <a:ext cx="751179" cy="912495"/>
            <a:chOff x="6969238" y="1441962"/>
            <a:chExt cx="798974" cy="988288"/>
          </a:xfrm>
        </p:grpSpPr>
        <p:sp>
          <p:nvSpPr>
            <p:cNvPr id="17" name="TextBox 16">
              <a:extLst>
                <a:ext uri="{FF2B5EF4-FFF2-40B4-BE49-F238E27FC236}">
                  <a16:creationId xmlns:a16="http://schemas.microsoft.com/office/drawing/2014/main" id="{D017E59E-73B9-EA57-0C16-11A99A9E21B9}"/>
                </a:ext>
              </a:extLst>
            </p:cNvPr>
            <p:cNvSpPr txBox="1"/>
            <p:nvPr/>
          </p:nvSpPr>
          <p:spPr>
            <a:xfrm>
              <a:off x="6969238" y="2199418"/>
              <a:ext cx="79897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50000"/>
                      <a:lumOff val="50000"/>
                    </a:prstClr>
                  </a:solidFill>
                  <a:effectLst/>
                  <a:uLnTx/>
                  <a:uFillTx/>
                  <a:latin typeface="Helvetica Light" panose="020B0403020202020204"/>
                  <a:ea typeface="+mn-ea"/>
                  <a:cs typeface="+mn-cs"/>
                </a:rPr>
                <a:t>INDIGO</a:t>
              </a:r>
            </a:p>
          </p:txBody>
        </p:sp>
        <p:pic>
          <p:nvPicPr>
            <p:cNvPr id="18" name="Picture 17">
              <a:extLst>
                <a:ext uri="{FF2B5EF4-FFF2-40B4-BE49-F238E27FC236}">
                  <a16:creationId xmlns:a16="http://schemas.microsoft.com/office/drawing/2014/main" id="{CA26CFCD-8670-4CFC-ED8F-56634379DA8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6981040" y="1441962"/>
              <a:ext cx="761450" cy="761450"/>
            </a:xfrm>
            <a:prstGeom prst="rect">
              <a:avLst/>
            </a:prstGeom>
          </p:spPr>
        </p:pic>
      </p:grpSp>
      <p:grpSp>
        <p:nvGrpSpPr>
          <p:cNvPr id="19" name="Group 18">
            <a:extLst>
              <a:ext uri="{FF2B5EF4-FFF2-40B4-BE49-F238E27FC236}">
                <a16:creationId xmlns:a16="http://schemas.microsoft.com/office/drawing/2014/main" id="{EB94F1D9-1E92-9C79-0479-56D670271B08}"/>
              </a:ext>
            </a:extLst>
          </p:cNvPr>
          <p:cNvGrpSpPr/>
          <p:nvPr/>
        </p:nvGrpSpPr>
        <p:grpSpPr>
          <a:xfrm>
            <a:off x="5731212" y="1171575"/>
            <a:ext cx="745858" cy="894083"/>
            <a:chOff x="11310675" y="1448399"/>
            <a:chExt cx="788091" cy="985612"/>
          </a:xfrm>
        </p:grpSpPr>
        <p:sp>
          <p:nvSpPr>
            <p:cNvPr id="20" name="TextBox 19">
              <a:extLst>
                <a:ext uri="{FF2B5EF4-FFF2-40B4-BE49-F238E27FC236}">
                  <a16:creationId xmlns:a16="http://schemas.microsoft.com/office/drawing/2014/main" id="{0BDE6DA7-7604-B312-15D0-0B1C3543E32C}"/>
                </a:ext>
              </a:extLst>
            </p:cNvPr>
            <p:cNvSpPr txBox="1"/>
            <p:nvPr/>
          </p:nvSpPr>
          <p:spPr>
            <a:xfrm>
              <a:off x="11366725" y="2203179"/>
              <a:ext cx="69191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50000"/>
                      <a:lumOff val="50000"/>
                    </a:prstClr>
                  </a:solidFill>
                  <a:effectLst/>
                  <a:uLnTx/>
                  <a:uFillTx/>
                  <a:latin typeface="Helvetica Light" panose="020B0403020202020204"/>
                  <a:ea typeface="+mn-ea"/>
                  <a:cs typeface="+mn-cs"/>
                </a:rPr>
                <a:t>WHITE</a:t>
              </a:r>
            </a:p>
          </p:txBody>
        </p:sp>
        <p:pic>
          <p:nvPicPr>
            <p:cNvPr id="21" name="Picture 20">
              <a:extLst>
                <a:ext uri="{FF2B5EF4-FFF2-40B4-BE49-F238E27FC236}">
                  <a16:creationId xmlns:a16="http://schemas.microsoft.com/office/drawing/2014/main" id="{75823C27-1FB7-072A-ED26-8D355DBE78E7}"/>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10675" y="1448399"/>
              <a:ext cx="788091" cy="784588"/>
            </a:xfrm>
            <a:prstGeom prst="rect">
              <a:avLst/>
            </a:prstGeom>
          </p:spPr>
        </p:pic>
      </p:grpSp>
      <p:pic>
        <p:nvPicPr>
          <p:cNvPr id="11" name="Picture 10">
            <a:extLst>
              <a:ext uri="{FF2B5EF4-FFF2-40B4-BE49-F238E27FC236}">
                <a16:creationId xmlns:a16="http://schemas.microsoft.com/office/drawing/2014/main" id="{28898A83-2EDE-81C7-14B8-7E14A19BF4BC}"/>
              </a:ext>
            </a:extLst>
          </p:cNvPr>
          <p:cNvPicPr>
            <a:picLocks noChangeAspect="1"/>
          </p:cNvPicPr>
          <p:nvPr/>
        </p:nvPicPr>
        <p:blipFill>
          <a:blip r:embed="rId12"/>
          <a:stretch>
            <a:fillRect/>
          </a:stretch>
        </p:blipFill>
        <p:spPr>
          <a:xfrm>
            <a:off x="10263218" y="2606722"/>
            <a:ext cx="1588401" cy="1160476"/>
          </a:xfrm>
          <a:prstGeom prst="rect">
            <a:avLst/>
          </a:prstGeom>
        </p:spPr>
      </p:pic>
    </p:spTree>
    <p:extLst>
      <p:ext uri="{BB962C8B-B14F-4D97-AF65-F5344CB8AC3E}">
        <p14:creationId xmlns:p14="http://schemas.microsoft.com/office/powerpoint/2010/main" val="288562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CE2F9-03C4-4ED1-AC42-60887604738A}"/>
              </a:ext>
            </a:extLst>
          </p:cNvPr>
          <p:cNvSpPr>
            <a:spLocks noGrp="1"/>
          </p:cNvSpPr>
          <p:nvPr>
            <p:ph type="ctrTitle"/>
          </p:nvPr>
        </p:nvSpPr>
        <p:spPr/>
        <p:txBody>
          <a:bodyPr/>
          <a:lstStyle/>
          <a:p>
            <a:r>
              <a:rPr lang="en-US"/>
              <a:t>NEW 2022 COLOR LAUNCH</a:t>
            </a:r>
          </a:p>
        </p:txBody>
      </p:sp>
      <p:sp>
        <p:nvSpPr>
          <p:cNvPr id="3" name="Subtitle 2">
            <a:extLst>
              <a:ext uri="{FF2B5EF4-FFF2-40B4-BE49-F238E27FC236}">
                <a16:creationId xmlns:a16="http://schemas.microsoft.com/office/drawing/2014/main" id="{7DE60FEA-95C9-4FB5-9321-AF96F93C0718}"/>
              </a:ext>
            </a:extLst>
          </p:cNvPr>
          <p:cNvSpPr>
            <a:spLocks noGrp="1"/>
          </p:cNvSpPr>
          <p:nvPr>
            <p:ph type="subTitle" idx="1"/>
          </p:nvPr>
        </p:nvSpPr>
        <p:spPr/>
        <p:txBody>
          <a:bodyPr/>
          <a:lstStyle/>
          <a:p>
            <a:r>
              <a:rPr lang="en-US"/>
              <a:t>National Launch Date: 9/1/2022</a:t>
            </a:r>
          </a:p>
        </p:txBody>
      </p:sp>
    </p:spTree>
    <p:extLst>
      <p:ext uri="{BB962C8B-B14F-4D97-AF65-F5344CB8AC3E}">
        <p14:creationId xmlns:p14="http://schemas.microsoft.com/office/powerpoint/2010/main" val="185373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03C4-33F3-4B99-8B76-249CFD29C34F}"/>
              </a:ext>
            </a:extLst>
          </p:cNvPr>
          <p:cNvSpPr>
            <a:spLocks noGrp="1"/>
          </p:cNvSpPr>
          <p:nvPr>
            <p:ph type="title"/>
          </p:nvPr>
        </p:nvSpPr>
        <p:spPr/>
        <p:txBody>
          <a:bodyPr>
            <a:normAutofit/>
          </a:bodyPr>
          <a:lstStyle/>
          <a:p>
            <a:r>
              <a:rPr lang="en-US"/>
              <a:t>SEA SALT</a:t>
            </a:r>
          </a:p>
        </p:txBody>
      </p:sp>
      <p:sp>
        <p:nvSpPr>
          <p:cNvPr id="4" name="Content Placeholder 3">
            <a:extLst>
              <a:ext uri="{FF2B5EF4-FFF2-40B4-BE49-F238E27FC236}">
                <a16:creationId xmlns:a16="http://schemas.microsoft.com/office/drawing/2014/main" id="{5F08E29B-E388-4C37-9CF0-9A2F91929CE8}"/>
              </a:ext>
            </a:extLst>
          </p:cNvPr>
          <p:cNvSpPr>
            <a:spLocks noGrp="1"/>
          </p:cNvSpPr>
          <p:nvPr>
            <p:ph idx="1"/>
          </p:nvPr>
        </p:nvSpPr>
        <p:spPr>
          <a:xfrm>
            <a:off x="838200" y="1600200"/>
            <a:ext cx="5257800" cy="3806687"/>
          </a:xfrm>
        </p:spPr>
        <p:txBody>
          <a:bodyPr>
            <a:noAutofit/>
          </a:bodyPr>
          <a:lstStyle/>
          <a:p>
            <a:pPr marL="0" indent="0" algn="l" rtl="0" fontAlgn="base">
              <a:buNone/>
            </a:pPr>
            <a:r>
              <a:rPr lang="en-US" sz="1400">
                <a:solidFill>
                  <a:srgbClr val="000000"/>
                </a:solidFill>
                <a:effectLst/>
              </a:rPr>
              <a:t>A serenely beautiful tone –  </a:t>
            </a:r>
          </a:p>
          <a:p>
            <a:pPr marL="0" indent="0" algn="l" rtl="0" fontAlgn="base">
              <a:buNone/>
            </a:pPr>
            <a:r>
              <a:rPr lang="en-US" sz="1400">
                <a:solidFill>
                  <a:srgbClr val="000000"/>
                </a:solidFill>
                <a:effectLst/>
              </a:rPr>
              <a:t>Inspired by the sea’s most treasured mineral. </a:t>
            </a:r>
          </a:p>
          <a:p>
            <a:pPr marL="0" indent="0" algn="l" rtl="0" fontAlgn="base">
              <a:buNone/>
            </a:pPr>
            <a:r>
              <a:rPr lang="en-US" sz="1400">
                <a:solidFill>
                  <a:srgbClr val="000000"/>
                </a:solidFill>
                <a:effectLst/>
              </a:rPr>
              <a:t>SEA SALT is an elemental pinch of flavor, </a:t>
            </a:r>
          </a:p>
          <a:p>
            <a:pPr marL="0" indent="0" algn="l" rtl="0" fontAlgn="base">
              <a:buNone/>
            </a:pPr>
            <a:r>
              <a:rPr lang="en-US" sz="1400">
                <a:solidFill>
                  <a:srgbClr val="000000"/>
                </a:solidFill>
                <a:effectLst/>
              </a:rPr>
              <a:t>Ready to enrich any décor, </a:t>
            </a:r>
          </a:p>
          <a:p>
            <a:pPr marL="0" indent="0" algn="l" rtl="0" fontAlgn="base">
              <a:buNone/>
            </a:pPr>
            <a:r>
              <a:rPr lang="en-US" sz="1400">
                <a:solidFill>
                  <a:srgbClr val="000000"/>
                </a:solidFill>
                <a:effectLst/>
              </a:rPr>
              <a:t>Enhance any taste </a:t>
            </a:r>
          </a:p>
          <a:p>
            <a:pPr marL="0" indent="0" algn="l" rtl="0" fontAlgn="base">
              <a:buNone/>
            </a:pPr>
            <a:r>
              <a:rPr lang="en-US" sz="1400">
                <a:solidFill>
                  <a:srgbClr val="000000"/>
                </a:solidFill>
                <a:effectLst/>
              </a:rPr>
              <a:t>With nuanced subtlety and style. </a:t>
            </a:r>
          </a:p>
          <a:p>
            <a:pPr marL="0" indent="0" algn="l" rtl="0" fontAlgn="base">
              <a:buNone/>
            </a:pPr>
            <a:r>
              <a:rPr lang="en-US" sz="1400">
                <a:solidFill>
                  <a:srgbClr val="000000"/>
                </a:solidFill>
                <a:effectLst/>
              </a:rPr>
              <a:t>Let it season a neutral palette, </a:t>
            </a:r>
          </a:p>
          <a:p>
            <a:pPr marL="0" indent="0" algn="l" rtl="0" fontAlgn="base">
              <a:buNone/>
            </a:pPr>
            <a:r>
              <a:rPr lang="en-US" sz="1400">
                <a:solidFill>
                  <a:srgbClr val="000000"/>
                </a:solidFill>
                <a:effectLst/>
              </a:rPr>
              <a:t>Be a balm to bolder hues. </a:t>
            </a:r>
          </a:p>
          <a:p>
            <a:pPr marL="0" indent="0" algn="l" rtl="0" fontAlgn="base">
              <a:buNone/>
            </a:pPr>
            <a:r>
              <a:rPr lang="en-US" sz="1400">
                <a:solidFill>
                  <a:srgbClr val="000000"/>
                </a:solidFill>
                <a:effectLst/>
              </a:rPr>
              <a:t>Or stand alone with its gentle spirit, </a:t>
            </a:r>
          </a:p>
          <a:p>
            <a:pPr marL="0" indent="0" algn="l" rtl="0" fontAlgn="base">
              <a:buNone/>
            </a:pPr>
            <a:r>
              <a:rPr lang="en-US" sz="1400">
                <a:solidFill>
                  <a:srgbClr val="000000"/>
                </a:solidFill>
                <a:effectLst/>
              </a:rPr>
              <a:t>An eternal gift from the sea, </a:t>
            </a:r>
          </a:p>
          <a:p>
            <a:pPr marL="0" indent="0" algn="l" rtl="0" fontAlgn="base">
              <a:buNone/>
            </a:pPr>
            <a:r>
              <a:rPr lang="en-US" sz="1400">
                <a:solidFill>
                  <a:srgbClr val="000000"/>
                </a:solidFill>
                <a:effectLst/>
              </a:rPr>
              <a:t>To your table, your home. </a:t>
            </a:r>
          </a:p>
          <a:p>
            <a:pPr marL="0" indent="0" algn="l" rtl="0" fontAlgn="base">
              <a:buNone/>
            </a:pPr>
            <a:r>
              <a:rPr lang="en-US" sz="1400">
                <a:solidFill>
                  <a:srgbClr val="000000"/>
                </a:solidFill>
                <a:effectLst/>
              </a:rPr>
              <a:t>SEA SALT by Le Creuset </a:t>
            </a:r>
          </a:p>
        </p:txBody>
      </p:sp>
      <p:pic>
        <p:nvPicPr>
          <p:cNvPr id="5" name="Picture 5">
            <a:extLst>
              <a:ext uri="{FF2B5EF4-FFF2-40B4-BE49-F238E27FC236}">
                <a16:creationId xmlns:a16="http://schemas.microsoft.com/office/drawing/2014/main" id="{8494DD8C-139F-47C4-9296-344D7E5588DD}"/>
              </a:ext>
            </a:extLst>
          </p:cNvPr>
          <p:cNvPicPr>
            <a:picLocks noChangeAspect="1"/>
          </p:cNvPicPr>
          <p:nvPr/>
        </p:nvPicPr>
        <p:blipFill>
          <a:blip r:embed="rId3"/>
          <a:stretch>
            <a:fillRect/>
          </a:stretch>
        </p:blipFill>
        <p:spPr>
          <a:xfrm>
            <a:off x="4740616" y="1566809"/>
            <a:ext cx="6126017" cy="4067786"/>
          </a:xfrm>
          <a:prstGeom prst="rect">
            <a:avLst/>
          </a:prstGeom>
        </p:spPr>
      </p:pic>
    </p:spTree>
    <p:extLst>
      <p:ext uri="{BB962C8B-B14F-4D97-AF65-F5344CB8AC3E}">
        <p14:creationId xmlns:p14="http://schemas.microsoft.com/office/powerpoint/2010/main" val="33085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F439-7051-4A53-B495-7C60025CA1D0}"/>
              </a:ext>
            </a:extLst>
          </p:cNvPr>
          <p:cNvSpPr>
            <a:spLocks noGrp="1"/>
          </p:cNvSpPr>
          <p:nvPr>
            <p:ph type="title"/>
          </p:nvPr>
        </p:nvSpPr>
        <p:spPr/>
        <p:txBody>
          <a:bodyPr/>
          <a:lstStyle/>
          <a:p>
            <a:r>
              <a:rPr lang="en-US"/>
              <a:t>SEA SALT NATIONAL LAUNCH 9/1/2022</a:t>
            </a:r>
          </a:p>
        </p:txBody>
      </p:sp>
      <p:pic>
        <p:nvPicPr>
          <p:cNvPr id="6" name="Picture 6" descr="A picture containing indoor, green, pot, kitchenware&#10;&#10;Description automatically generated">
            <a:extLst>
              <a:ext uri="{FF2B5EF4-FFF2-40B4-BE49-F238E27FC236}">
                <a16:creationId xmlns:a16="http://schemas.microsoft.com/office/drawing/2014/main" id="{3D28E567-6019-4223-9693-A11D7EAE88E8}"/>
              </a:ext>
            </a:extLst>
          </p:cNvPr>
          <p:cNvPicPr>
            <a:picLocks noChangeAspect="1"/>
          </p:cNvPicPr>
          <p:nvPr/>
        </p:nvPicPr>
        <p:blipFill>
          <a:blip r:embed="rId2"/>
          <a:stretch>
            <a:fillRect/>
          </a:stretch>
        </p:blipFill>
        <p:spPr>
          <a:xfrm>
            <a:off x="8264751" y="4069302"/>
            <a:ext cx="3746177" cy="2671240"/>
          </a:xfrm>
          <a:prstGeom prst="rect">
            <a:avLst/>
          </a:prstGeom>
        </p:spPr>
      </p:pic>
      <p:pic>
        <p:nvPicPr>
          <p:cNvPr id="7" name="Picture 7" descr="A picture containing indoor&#10;&#10;Description automatically generated">
            <a:extLst>
              <a:ext uri="{FF2B5EF4-FFF2-40B4-BE49-F238E27FC236}">
                <a16:creationId xmlns:a16="http://schemas.microsoft.com/office/drawing/2014/main" id="{8F10EB67-3FE3-49F5-B25E-328D301E4456}"/>
              </a:ext>
            </a:extLst>
          </p:cNvPr>
          <p:cNvPicPr>
            <a:picLocks noChangeAspect="1"/>
          </p:cNvPicPr>
          <p:nvPr/>
        </p:nvPicPr>
        <p:blipFill>
          <a:blip r:embed="rId3"/>
          <a:stretch>
            <a:fillRect/>
          </a:stretch>
        </p:blipFill>
        <p:spPr>
          <a:xfrm>
            <a:off x="8264751" y="1187091"/>
            <a:ext cx="3746177" cy="2702802"/>
          </a:xfrm>
          <a:prstGeom prst="rect">
            <a:avLst/>
          </a:prstGeom>
        </p:spPr>
      </p:pic>
      <p:pic>
        <p:nvPicPr>
          <p:cNvPr id="14" name="Picture 14">
            <a:extLst>
              <a:ext uri="{FF2B5EF4-FFF2-40B4-BE49-F238E27FC236}">
                <a16:creationId xmlns:a16="http://schemas.microsoft.com/office/drawing/2014/main" id="{220EB20B-1736-42CF-AD1E-E9A63BF93EBE}"/>
              </a:ext>
            </a:extLst>
          </p:cNvPr>
          <p:cNvPicPr>
            <a:picLocks noChangeAspect="1"/>
          </p:cNvPicPr>
          <p:nvPr/>
        </p:nvPicPr>
        <p:blipFill>
          <a:blip r:embed="rId4"/>
          <a:stretch>
            <a:fillRect/>
          </a:stretch>
        </p:blipFill>
        <p:spPr>
          <a:xfrm>
            <a:off x="4371427" y="4069302"/>
            <a:ext cx="3674087" cy="2671240"/>
          </a:xfrm>
          <a:prstGeom prst="rect">
            <a:avLst/>
          </a:prstGeom>
        </p:spPr>
      </p:pic>
      <p:pic>
        <p:nvPicPr>
          <p:cNvPr id="4" name="Picture 3">
            <a:extLst>
              <a:ext uri="{FF2B5EF4-FFF2-40B4-BE49-F238E27FC236}">
                <a16:creationId xmlns:a16="http://schemas.microsoft.com/office/drawing/2014/main" id="{9483F202-FE57-406E-A8B4-509CC72439E0}"/>
              </a:ext>
            </a:extLst>
          </p:cNvPr>
          <p:cNvPicPr>
            <a:picLocks noChangeAspect="1"/>
          </p:cNvPicPr>
          <p:nvPr/>
        </p:nvPicPr>
        <p:blipFill>
          <a:blip r:embed="rId5"/>
          <a:stretch>
            <a:fillRect/>
          </a:stretch>
        </p:blipFill>
        <p:spPr>
          <a:xfrm>
            <a:off x="263295" y="1187091"/>
            <a:ext cx="3888895" cy="2702802"/>
          </a:xfrm>
          <a:prstGeom prst="rect">
            <a:avLst/>
          </a:prstGeom>
        </p:spPr>
      </p:pic>
      <p:pic>
        <p:nvPicPr>
          <p:cNvPr id="9" name="Picture 8">
            <a:extLst>
              <a:ext uri="{FF2B5EF4-FFF2-40B4-BE49-F238E27FC236}">
                <a16:creationId xmlns:a16="http://schemas.microsoft.com/office/drawing/2014/main" id="{27EE9D6D-4FD5-46B2-8252-D991F648B7FE}"/>
              </a:ext>
            </a:extLst>
          </p:cNvPr>
          <p:cNvPicPr>
            <a:picLocks noChangeAspect="1"/>
          </p:cNvPicPr>
          <p:nvPr/>
        </p:nvPicPr>
        <p:blipFill>
          <a:blip r:embed="rId6"/>
          <a:stretch>
            <a:fillRect/>
          </a:stretch>
        </p:blipFill>
        <p:spPr>
          <a:xfrm>
            <a:off x="4371427" y="1187090"/>
            <a:ext cx="3674087" cy="2702803"/>
          </a:xfrm>
          <a:prstGeom prst="rect">
            <a:avLst/>
          </a:prstGeom>
        </p:spPr>
      </p:pic>
      <p:pic>
        <p:nvPicPr>
          <p:cNvPr id="12" name="Picture 11">
            <a:extLst>
              <a:ext uri="{FF2B5EF4-FFF2-40B4-BE49-F238E27FC236}">
                <a16:creationId xmlns:a16="http://schemas.microsoft.com/office/drawing/2014/main" id="{0C40A4D9-BA7A-4F59-8BD2-AF49B3F9A6FC}"/>
              </a:ext>
            </a:extLst>
          </p:cNvPr>
          <p:cNvPicPr>
            <a:picLocks noChangeAspect="1"/>
          </p:cNvPicPr>
          <p:nvPr/>
        </p:nvPicPr>
        <p:blipFill>
          <a:blip r:embed="rId7"/>
          <a:stretch>
            <a:fillRect/>
          </a:stretch>
        </p:blipFill>
        <p:spPr>
          <a:xfrm>
            <a:off x="263296" y="4069302"/>
            <a:ext cx="3888895" cy="2671240"/>
          </a:xfrm>
          <a:prstGeom prst="rect">
            <a:avLst/>
          </a:prstGeom>
        </p:spPr>
      </p:pic>
    </p:spTree>
    <p:extLst>
      <p:ext uri="{BB962C8B-B14F-4D97-AF65-F5344CB8AC3E}">
        <p14:creationId xmlns:p14="http://schemas.microsoft.com/office/powerpoint/2010/main" val="218641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7E200A-A5C1-4F17-A35A-8E9D72C99583}"/>
              </a:ext>
            </a:extLst>
          </p:cNvPr>
          <p:cNvSpPr>
            <a:spLocks noGrp="1"/>
          </p:cNvSpPr>
          <p:nvPr>
            <p:ph type="title"/>
          </p:nvPr>
        </p:nvSpPr>
        <p:spPr/>
        <p:txBody>
          <a:bodyPr/>
          <a:lstStyle/>
          <a:p>
            <a:r>
              <a:rPr lang="en-US" dirty="0"/>
              <a:t>YTD-2022 SHIPMENTS: GC STORES – through June</a:t>
            </a:r>
          </a:p>
        </p:txBody>
      </p:sp>
      <p:pic>
        <p:nvPicPr>
          <p:cNvPr id="4" name="Picture 3">
            <a:extLst>
              <a:ext uri="{FF2B5EF4-FFF2-40B4-BE49-F238E27FC236}">
                <a16:creationId xmlns:a16="http://schemas.microsoft.com/office/drawing/2014/main" id="{E7C72D2B-E69A-BBFB-3F74-622F0DF443A3}"/>
              </a:ext>
            </a:extLst>
          </p:cNvPr>
          <p:cNvPicPr>
            <a:picLocks noChangeAspect="1"/>
          </p:cNvPicPr>
          <p:nvPr/>
        </p:nvPicPr>
        <p:blipFill>
          <a:blip r:embed="rId2"/>
          <a:stretch>
            <a:fillRect/>
          </a:stretch>
        </p:blipFill>
        <p:spPr>
          <a:xfrm>
            <a:off x="1428877" y="1979465"/>
            <a:ext cx="8641884" cy="1485508"/>
          </a:xfrm>
          <a:prstGeom prst="rect">
            <a:avLst/>
          </a:prstGeom>
        </p:spPr>
      </p:pic>
      <p:sp>
        <p:nvSpPr>
          <p:cNvPr id="2" name="TextBox 1">
            <a:extLst>
              <a:ext uri="{FF2B5EF4-FFF2-40B4-BE49-F238E27FC236}">
                <a16:creationId xmlns:a16="http://schemas.microsoft.com/office/drawing/2014/main" id="{F407EC9C-AC89-BE85-B197-C907E4CE046D}"/>
              </a:ext>
            </a:extLst>
          </p:cNvPr>
          <p:cNvSpPr txBox="1"/>
          <p:nvPr/>
        </p:nvSpPr>
        <p:spPr>
          <a:xfrm>
            <a:off x="3256156" y="4605454"/>
            <a:ext cx="5265224" cy="1200329"/>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en-US" dirty="0"/>
              <a:t>Total GC 2021 Shipping Volume = $8,657.2M; +52%</a:t>
            </a:r>
          </a:p>
          <a:p>
            <a:pPr marL="285750" indent="-285750">
              <a:buFont typeface="Arial" panose="020B0604020202020204" pitchFamily="34" charset="0"/>
              <a:buChar char="•"/>
            </a:pPr>
            <a:r>
              <a:rPr lang="en-US" dirty="0"/>
              <a:t>Total GC 2020 Shipping Volume = $5,597.2M; +48%</a:t>
            </a:r>
          </a:p>
          <a:p>
            <a:pPr marL="285750" indent="-285750">
              <a:buFont typeface="Arial" panose="020B0604020202020204" pitchFamily="34" charset="0"/>
              <a:buChar char="•"/>
            </a:pPr>
            <a:r>
              <a:rPr lang="en-US" dirty="0"/>
              <a:t>IH – 2020 GC Shipping Volume = $2,042.7M</a:t>
            </a:r>
          </a:p>
          <a:p>
            <a:pPr lvl="2"/>
            <a:r>
              <a:rPr lang="en-US" dirty="0"/>
              <a:t>2022 IH = +80% over 2020 shipment volume</a:t>
            </a:r>
          </a:p>
        </p:txBody>
      </p:sp>
    </p:spTree>
    <p:extLst>
      <p:ext uri="{BB962C8B-B14F-4D97-AF65-F5344CB8AC3E}">
        <p14:creationId xmlns:p14="http://schemas.microsoft.com/office/powerpoint/2010/main" val="722362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EFEA9-6043-4EBB-A09D-19059EB716FC}"/>
              </a:ext>
            </a:extLst>
          </p:cNvPr>
          <p:cNvSpPr>
            <a:spLocks noGrp="1"/>
          </p:cNvSpPr>
          <p:nvPr>
            <p:ph type="title"/>
          </p:nvPr>
        </p:nvSpPr>
        <p:spPr/>
        <p:txBody>
          <a:bodyPr>
            <a:normAutofit/>
          </a:bodyPr>
          <a:lstStyle/>
          <a:p>
            <a:r>
              <a:rPr lang="en-US">
                <a:latin typeface="Helvetica Light"/>
              </a:rPr>
              <a:t>SEA SALT NATIONAL LAUNCH: TRAFFIC BUILDING AND VISUAL SUPPORT</a:t>
            </a:r>
            <a:endParaRPr lang="en-US"/>
          </a:p>
        </p:txBody>
      </p:sp>
      <p:sp>
        <p:nvSpPr>
          <p:cNvPr id="11" name="TextBox 10">
            <a:extLst>
              <a:ext uri="{FF2B5EF4-FFF2-40B4-BE49-F238E27FC236}">
                <a16:creationId xmlns:a16="http://schemas.microsoft.com/office/drawing/2014/main" id="{4E6D0779-0036-4BE1-AA94-B871A0EAC703}"/>
              </a:ext>
            </a:extLst>
          </p:cNvPr>
          <p:cNvSpPr txBox="1"/>
          <p:nvPr/>
        </p:nvSpPr>
        <p:spPr>
          <a:xfrm>
            <a:off x="575733" y="1375833"/>
            <a:ext cx="6098958" cy="4037772"/>
          </a:xfrm>
          <a:prstGeom prst="rect">
            <a:avLst/>
          </a:prstGeom>
          <a:noFill/>
        </p:spPr>
        <p:txBody>
          <a:bodyPr wrap="square" lIns="91440" tIns="45720" rIns="91440" bIns="45720" anchor="t">
            <a:spAutoFit/>
          </a:bodyPr>
          <a:lstStyle/>
          <a:p>
            <a:pPr>
              <a:buClr>
                <a:srgbClr val="FF6600"/>
              </a:buClr>
            </a:pPr>
            <a:r>
              <a:rPr kumimoji="0" lang="en-US" sz="1400" b="0" i="0" u="none" strike="noStrike" kern="1200" cap="none" spc="0" normalizeH="0" baseline="0" noProof="0">
                <a:ln>
                  <a:noFill/>
                </a:ln>
                <a:effectLst/>
                <a:uLnTx/>
                <a:uFillTx/>
                <a:latin typeface="Helvetica Light"/>
                <a:ea typeface="+mn-ea"/>
                <a:cs typeface="+mn-cs"/>
              </a:rPr>
              <a:t>NATIONAL LAUNCH SEPTEMBER</a:t>
            </a:r>
            <a:r>
              <a:rPr lang="en-US" sz="1400">
                <a:latin typeface="Helvetica Light"/>
              </a:rPr>
              <a:t> 1, 2022</a:t>
            </a:r>
          </a:p>
          <a:p>
            <a:pPr>
              <a:buClr>
                <a:srgbClr val="FF6600"/>
              </a:buClr>
            </a:pPr>
            <a:endParaRPr lang="en-US" sz="1400">
              <a:latin typeface="Helvetica Light"/>
            </a:endParaRPr>
          </a:p>
          <a:p>
            <a:pPr>
              <a:lnSpc>
                <a:spcPct val="150000"/>
              </a:lnSpc>
              <a:buClr>
                <a:srgbClr val="FF6600"/>
              </a:buClr>
            </a:pPr>
            <a:r>
              <a:rPr lang="en-US" sz="1400">
                <a:latin typeface="Helvetica Light"/>
              </a:rPr>
              <a:t>Launch Kit Materials</a:t>
            </a:r>
          </a:p>
          <a:p>
            <a:pPr marL="285750" indent="-285750">
              <a:lnSpc>
                <a:spcPct val="150000"/>
              </a:lnSpc>
              <a:buClr>
                <a:srgbClr val="FF6600"/>
              </a:buClr>
              <a:buFont typeface="Arial" panose="020B0604020202020204" pitchFamily="34" charset="0"/>
              <a:buChar char="•"/>
            </a:pPr>
            <a:r>
              <a:rPr lang="en-US" sz="1400">
                <a:latin typeface="Helvetica Light"/>
              </a:rPr>
              <a:t>Table Sign (8.5X11 with base)</a:t>
            </a:r>
          </a:p>
          <a:p>
            <a:pPr marL="285750" indent="-285750">
              <a:lnSpc>
                <a:spcPct val="150000"/>
              </a:lnSpc>
              <a:buClr>
                <a:srgbClr val="FF6600"/>
              </a:buClr>
              <a:buFont typeface="Arial" panose="020B0604020202020204" pitchFamily="34" charset="0"/>
              <a:buChar char="•"/>
            </a:pPr>
            <a:r>
              <a:rPr lang="en-US" sz="1400">
                <a:latin typeface="Helvetica Light"/>
              </a:rPr>
              <a:t>Poster (22"x28“)</a:t>
            </a:r>
          </a:p>
          <a:p>
            <a:pPr marL="285750" indent="-285750">
              <a:lnSpc>
                <a:spcPct val="150000"/>
              </a:lnSpc>
              <a:buClr>
                <a:srgbClr val="FF6600"/>
              </a:buClr>
              <a:buFont typeface="Arial" panose="020B0604020202020204" pitchFamily="34" charset="0"/>
              <a:buChar char="•"/>
            </a:pPr>
            <a:r>
              <a:rPr lang="en-US" sz="1400">
                <a:latin typeface="Helvetica Light"/>
              </a:rPr>
              <a:t>Ala cart traffic drivers:</a:t>
            </a:r>
          </a:p>
          <a:p>
            <a:pPr marL="571500" lvl="1" indent="-285750">
              <a:lnSpc>
                <a:spcPct val="150000"/>
              </a:lnSpc>
              <a:buClr>
                <a:srgbClr val="FF6600"/>
              </a:buClr>
              <a:buFont typeface="Courier New" panose="02070309020205020404" pitchFamily="49" charset="0"/>
              <a:buChar char="o"/>
            </a:pPr>
            <a:r>
              <a:rPr lang="en-US" sz="1400">
                <a:latin typeface="Helvetica Light"/>
              </a:rPr>
              <a:t>Social JPGS</a:t>
            </a:r>
          </a:p>
          <a:p>
            <a:pPr marL="571500" lvl="1" indent="-285750">
              <a:lnSpc>
                <a:spcPct val="150000"/>
              </a:lnSpc>
              <a:buClr>
                <a:srgbClr val="FF6600"/>
              </a:buClr>
              <a:buFont typeface="Courier New" panose="02070309020205020404" pitchFamily="49" charset="0"/>
              <a:buChar char="o"/>
            </a:pPr>
            <a:r>
              <a:rPr lang="en-US" sz="1400">
                <a:latin typeface="Helvetica Light"/>
              </a:rPr>
              <a:t>Direct Mail templates </a:t>
            </a:r>
          </a:p>
          <a:p>
            <a:pPr marL="571500" lvl="1" indent="-285750">
              <a:lnSpc>
                <a:spcPct val="150000"/>
              </a:lnSpc>
              <a:buClr>
                <a:srgbClr val="FF6600"/>
              </a:buClr>
              <a:buFont typeface="Courier New" panose="02070309020205020404" pitchFamily="49" charset="0"/>
              <a:buChar char="o"/>
            </a:pPr>
            <a:r>
              <a:rPr lang="en-US" sz="1400">
                <a:latin typeface="Helvetica Light"/>
              </a:rPr>
              <a:t>Email templates</a:t>
            </a:r>
          </a:p>
          <a:p>
            <a:pPr marL="571500" lvl="1" indent="-285750">
              <a:lnSpc>
                <a:spcPct val="150000"/>
              </a:lnSpc>
              <a:buClr>
                <a:srgbClr val="FF6600"/>
              </a:buClr>
              <a:buFont typeface="Courier New" panose="02070309020205020404" pitchFamily="49" charset="0"/>
              <a:buChar char="o"/>
            </a:pPr>
            <a:r>
              <a:rPr lang="en-US" sz="1400">
                <a:latin typeface="Helvetica Light"/>
              </a:rPr>
              <a:t>Billboard templates </a:t>
            </a:r>
          </a:p>
          <a:p>
            <a:pPr marL="571500" lvl="1" indent="-285750">
              <a:lnSpc>
                <a:spcPct val="150000"/>
              </a:lnSpc>
              <a:buClr>
                <a:srgbClr val="FF6600"/>
              </a:buClr>
              <a:buFont typeface="Courier New" panose="02070309020205020404" pitchFamily="49" charset="0"/>
              <a:buChar char="o"/>
            </a:pPr>
            <a:r>
              <a:rPr lang="en-US" sz="1400">
                <a:latin typeface="Helvetica Light"/>
              </a:rPr>
              <a:t>Digital ad template</a:t>
            </a:r>
          </a:p>
          <a:p>
            <a:pPr marL="571500" lvl="1" indent="-285750">
              <a:lnSpc>
                <a:spcPct val="150000"/>
              </a:lnSpc>
              <a:buClr>
                <a:srgbClr val="FF6600"/>
              </a:buClr>
              <a:buFont typeface="Courier New" panose="02070309020205020404" pitchFamily="49" charset="0"/>
              <a:buChar char="o"/>
            </a:pPr>
            <a:r>
              <a:rPr lang="en-US" sz="1400">
                <a:latin typeface="Helvetica Light"/>
              </a:rPr>
              <a:t>ROP ad template</a:t>
            </a:r>
          </a:p>
          <a:p>
            <a:pPr marL="571500" lvl="1" indent="-285750">
              <a:lnSpc>
                <a:spcPct val="150000"/>
              </a:lnSpc>
              <a:buClr>
                <a:srgbClr val="FF6600"/>
              </a:buClr>
              <a:buFont typeface="Courier New" panose="02070309020205020404" pitchFamily="49" charset="0"/>
              <a:buChar char="o"/>
            </a:pPr>
            <a:r>
              <a:rPr lang="en-US" sz="1400">
                <a:latin typeface="Helvetica Light"/>
                <a:hlinkClick r:id="rId2"/>
              </a:rPr>
              <a:t>Merchandising Guide</a:t>
            </a:r>
            <a:endParaRPr lang="en-US" sz="1400">
              <a:latin typeface="Helvetica Light"/>
            </a:endParaRPr>
          </a:p>
        </p:txBody>
      </p:sp>
      <p:sp>
        <p:nvSpPr>
          <p:cNvPr id="10" name="TextBox 9">
            <a:extLst>
              <a:ext uri="{FF2B5EF4-FFF2-40B4-BE49-F238E27FC236}">
                <a16:creationId xmlns:a16="http://schemas.microsoft.com/office/drawing/2014/main" id="{D05B0609-4DD9-42A8-AF36-2B27C97FD46E}"/>
              </a:ext>
            </a:extLst>
          </p:cNvPr>
          <p:cNvSpPr txBox="1"/>
          <p:nvPr/>
        </p:nvSpPr>
        <p:spPr>
          <a:xfrm>
            <a:off x="8720667" y="5588000"/>
            <a:ext cx="889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bg1"/>
                </a:solidFill>
                <a:cs typeface="Calibri"/>
              </a:rPr>
              <a:t>FPO</a:t>
            </a:r>
          </a:p>
        </p:txBody>
      </p:sp>
      <p:sp>
        <p:nvSpPr>
          <p:cNvPr id="13" name="TextBox 12">
            <a:extLst>
              <a:ext uri="{FF2B5EF4-FFF2-40B4-BE49-F238E27FC236}">
                <a16:creationId xmlns:a16="http://schemas.microsoft.com/office/drawing/2014/main" id="{87CDF0F0-02F4-4C61-BBBA-BF1EA6B85722}"/>
              </a:ext>
            </a:extLst>
          </p:cNvPr>
          <p:cNvSpPr txBox="1"/>
          <p:nvPr/>
        </p:nvSpPr>
        <p:spPr>
          <a:xfrm>
            <a:off x="8610601" y="4224866"/>
            <a:ext cx="889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bg1"/>
                </a:solidFill>
                <a:cs typeface="Calibri"/>
              </a:rPr>
              <a:t>FPO</a:t>
            </a:r>
          </a:p>
        </p:txBody>
      </p:sp>
      <p:sp>
        <p:nvSpPr>
          <p:cNvPr id="6" name="TextBox 5">
            <a:extLst>
              <a:ext uri="{FF2B5EF4-FFF2-40B4-BE49-F238E27FC236}">
                <a16:creationId xmlns:a16="http://schemas.microsoft.com/office/drawing/2014/main" id="{3AAD57CC-F302-4DA5-9D17-77AF6565BA08}"/>
              </a:ext>
            </a:extLst>
          </p:cNvPr>
          <p:cNvSpPr txBox="1"/>
          <p:nvPr/>
        </p:nvSpPr>
        <p:spPr>
          <a:xfrm>
            <a:off x="9474201" y="2218267"/>
            <a:ext cx="5672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rPr>
              <a:t>FPO</a:t>
            </a:r>
            <a:endParaRPr lang="en-US"/>
          </a:p>
        </p:txBody>
      </p:sp>
      <p:pic>
        <p:nvPicPr>
          <p:cNvPr id="1026" name="Picture 2">
            <a:extLst>
              <a:ext uri="{FF2B5EF4-FFF2-40B4-BE49-F238E27FC236}">
                <a16:creationId xmlns:a16="http://schemas.microsoft.com/office/drawing/2014/main" id="{CCE40B4D-0E5D-49FB-9FE2-02E4F34AE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7822" y="1458413"/>
            <a:ext cx="5467350" cy="364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17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3F62-514E-4B44-9FDC-313D12B56562}"/>
              </a:ext>
            </a:extLst>
          </p:cNvPr>
          <p:cNvSpPr>
            <a:spLocks noGrp="1"/>
          </p:cNvSpPr>
          <p:nvPr>
            <p:ph type="title"/>
          </p:nvPr>
        </p:nvSpPr>
        <p:spPr/>
        <p:txBody>
          <a:bodyPr>
            <a:normAutofit/>
          </a:bodyPr>
          <a:lstStyle/>
          <a:p>
            <a:r>
              <a:rPr lang="en-US">
                <a:solidFill>
                  <a:schemeClr val="tx1"/>
                </a:solidFill>
                <a:latin typeface="Helvetica Light"/>
              </a:rPr>
              <a:t>SEA SALT BUY-IN PROGRAM</a:t>
            </a:r>
            <a:endParaRPr lang="en-US"/>
          </a:p>
        </p:txBody>
      </p:sp>
      <p:sp>
        <p:nvSpPr>
          <p:cNvPr id="4" name="TextBox 3">
            <a:extLst>
              <a:ext uri="{FF2B5EF4-FFF2-40B4-BE49-F238E27FC236}">
                <a16:creationId xmlns:a16="http://schemas.microsoft.com/office/drawing/2014/main" id="{A6DB36F1-7A54-4AAC-A31E-F32F3B4F34C8}"/>
              </a:ext>
            </a:extLst>
          </p:cNvPr>
          <p:cNvSpPr txBox="1"/>
          <p:nvPr/>
        </p:nvSpPr>
        <p:spPr>
          <a:xfrm>
            <a:off x="770561" y="1080020"/>
            <a:ext cx="7448765"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Helvetica Light" panose="020B0403020202020204"/>
                <a:ea typeface="+mn-ea"/>
                <a:cs typeface="+mn-cs"/>
              </a:rPr>
              <a:t>Sea Salt Buy In</a:t>
            </a:r>
            <a:r>
              <a:rPr kumimoji="0" lang="en-US" sz="1600" b="0" i="0" u="none" strike="noStrike" kern="1200" cap="none" spc="0" normalizeH="0" baseline="0" noProof="0">
                <a:ln>
                  <a:noFill/>
                </a:ln>
                <a:solidFill>
                  <a:prstClr val="black"/>
                </a:solidFill>
                <a:effectLst/>
                <a:uLnTx/>
                <a:uFillTx/>
                <a:latin typeface="Helvetica Light" panose="020B0403020202020204"/>
                <a:ea typeface="+mn-ea"/>
                <a:cs typeface="+mn-cs"/>
              </a:rPr>
              <a:t>: </a:t>
            </a:r>
          </a:p>
          <a:p>
            <a:pPr marL="742950" marR="0" lvl="1" indent="-285750" algn="l" defTabSz="914400" rtl="0" eaLnBrk="1" fontAlgn="auto" latinLnBrk="0" hangingPunct="1">
              <a:lnSpc>
                <a:spcPct val="100000"/>
              </a:lnSpc>
              <a:spcBef>
                <a:spcPts val="0"/>
              </a:spcBef>
              <a:spcAft>
                <a:spcPts val="0"/>
              </a:spcAft>
              <a:buClr>
                <a:srgbClr val="FF6600"/>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Helvetica Light" panose="020B0403020202020204"/>
                <a:ea typeface="+mn-ea"/>
                <a:cs typeface="+mn-cs"/>
              </a:rPr>
              <a:t>Orders placed 7/15 – 8/15 (shipments begin 8/1 for 9/1 National Launch)</a:t>
            </a:r>
            <a:endParaRPr kumimoji="0" lang="en-US" sz="1600" b="1" i="0" u="none" strike="noStrike" kern="1200" cap="none" spc="0" normalizeH="0" baseline="0" noProof="0">
              <a:ln>
                <a:noFill/>
              </a:ln>
              <a:solidFill>
                <a:prstClr val="black"/>
              </a:solidFill>
              <a:effectLst/>
              <a:uLnTx/>
              <a:uFillTx/>
              <a:latin typeface="Helvetica Light" panose="020B0403020202020204"/>
              <a:ea typeface="+mn-ea"/>
              <a:cs typeface="+mn-cs"/>
            </a:endParaRPr>
          </a:p>
          <a:p>
            <a:pPr marL="742950" marR="0" lvl="1" indent="-285750" algn="l" defTabSz="914400" rtl="0" eaLnBrk="1" fontAlgn="auto" latinLnBrk="0" hangingPunct="1">
              <a:lnSpc>
                <a:spcPct val="100000"/>
              </a:lnSpc>
              <a:spcBef>
                <a:spcPts val="0"/>
              </a:spcBef>
              <a:spcAft>
                <a:spcPts val="0"/>
              </a:spcAft>
              <a:buClr>
                <a:srgbClr val="FF6600"/>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Helvetica Light" panose="020B0403020202020204"/>
                <a:ea typeface="Times New Roman" panose="02020603050405020304" pitchFamily="18" charset="0"/>
                <a:cs typeface="+mn-cs"/>
              </a:rPr>
              <a:t>Can include buy-in for new September launch items (*in the color Sea Salt) - Pumpkins, 9” Skillet, 5.25 qt Deep, and Olive Branch, etc. </a:t>
            </a:r>
            <a:endParaRPr kumimoji="0" lang="en-US" sz="1600" b="0" i="0" u="none" strike="noStrike" kern="1200" cap="none" spc="0" normalizeH="0" baseline="0" noProof="0">
              <a:ln>
                <a:noFill/>
              </a:ln>
              <a:solidFill>
                <a:prstClr val="black"/>
              </a:solidFill>
              <a:effectLst/>
              <a:uLnTx/>
              <a:uFillTx/>
              <a:latin typeface="Helvetica Light" panose="020B040302020202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Helvetica Light" panose="020B0403020202020204"/>
              <a:ea typeface="+mn-ea"/>
              <a:cs typeface="+mn-cs"/>
            </a:endParaRPr>
          </a:p>
          <a:p>
            <a:pPr marL="742950" marR="0" lvl="1" indent="-285750" algn="l" defTabSz="914400" rtl="0" eaLnBrk="1" fontAlgn="base" latinLnBrk="0" hangingPunct="1">
              <a:lnSpc>
                <a:spcPct val="100000"/>
              </a:lnSpc>
              <a:spcBef>
                <a:spcPts val="0"/>
              </a:spcBef>
              <a:spcAft>
                <a:spcPts val="0"/>
              </a:spcAft>
              <a:buClr>
                <a:srgbClr val="ED7D31"/>
              </a:buClr>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Helvetica Light" panose="020B0403020202020204"/>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Helvetica Light" panose="020B0403020202020204"/>
              <a:ea typeface="+mn-ea"/>
              <a:cs typeface="+mn-cs"/>
            </a:endParaRPr>
          </a:p>
        </p:txBody>
      </p:sp>
      <p:graphicFrame>
        <p:nvGraphicFramePr>
          <p:cNvPr id="8" name="Table 7">
            <a:extLst>
              <a:ext uri="{FF2B5EF4-FFF2-40B4-BE49-F238E27FC236}">
                <a16:creationId xmlns:a16="http://schemas.microsoft.com/office/drawing/2014/main" id="{53D27E4E-B1F5-083F-9A6C-A8F8C28267F6}"/>
              </a:ext>
            </a:extLst>
          </p:cNvPr>
          <p:cNvGraphicFramePr>
            <a:graphicFrameLocks noGrp="1"/>
          </p:cNvGraphicFramePr>
          <p:nvPr/>
        </p:nvGraphicFramePr>
        <p:xfrm>
          <a:off x="1345915" y="2295983"/>
          <a:ext cx="9441950" cy="2437036"/>
        </p:xfrm>
        <a:graphic>
          <a:graphicData uri="http://schemas.openxmlformats.org/drawingml/2006/table">
            <a:tbl>
              <a:tblPr firstRow="1" bandRow="1"/>
              <a:tblGrid>
                <a:gridCol w="5779968">
                  <a:extLst>
                    <a:ext uri="{9D8B030D-6E8A-4147-A177-3AD203B41FA5}">
                      <a16:colId xmlns:a16="http://schemas.microsoft.com/office/drawing/2014/main" val="3532929434"/>
                    </a:ext>
                  </a:extLst>
                </a:gridCol>
                <a:gridCol w="1779364">
                  <a:extLst>
                    <a:ext uri="{9D8B030D-6E8A-4147-A177-3AD203B41FA5}">
                      <a16:colId xmlns:a16="http://schemas.microsoft.com/office/drawing/2014/main" val="1982496355"/>
                    </a:ext>
                  </a:extLst>
                </a:gridCol>
                <a:gridCol w="1882618">
                  <a:extLst>
                    <a:ext uri="{9D8B030D-6E8A-4147-A177-3AD203B41FA5}">
                      <a16:colId xmlns:a16="http://schemas.microsoft.com/office/drawing/2014/main" val="3355632467"/>
                    </a:ext>
                  </a:extLst>
                </a:gridCol>
              </a:tblGrid>
              <a:tr h="5519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1">
                          <a:solidFill>
                            <a:schemeClr val="tx1">
                              <a:lumMod val="75000"/>
                              <a:lumOff val="25000"/>
                            </a:schemeClr>
                          </a:solidFill>
                          <a:latin typeface="Helvetica Light" panose="020B0403020202020204"/>
                        </a:rPr>
                        <a:t>Sea Salt Order Value, Net Dollar Amount</a:t>
                      </a:r>
                      <a:endParaRPr lang="en-US" sz="1400">
                        <a:solidFill>
                          <a:schemeClr val="tx1">
                            <a:lumMod val="75000"/>
                            <a:lumOff val="25000"/>
                          </a:schemeClr>
                        </a:solidFill>
                        <a:latin typeface="Helvetica Light" panose="020B0403020202020204"/>
                      </a:endParaRPr>
                    </a:p>
                    <a:p>
                      <a:pPr algn="ctr"/>
                      <a:r>
                        <a:rPr lang="en-US" sz="1400" b="1" i="1">
                          <a:solidFill>
                            <a:schemeClr val="tx1">
                              <a:lumMod val="75000"/>
                              <a:lumOff val="25000"/>
                            </a:schemeClr>
                          </a:solidFill>
                          <a:latin typeface="Helvetica Light" panose="020B0403020202020204"/>
                        </a:rPr>
                        <a:t>(*Orders placed between 7.15.22 – 8.15.22)</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1">
                          <a:solidFill>
                            <a:schemeClr val="tx1">
                              <a:lumMod val="75000"/>
                              <a:lumOff val="25000"/>
                            </a:schemeClr>
                          </a:solidFill>
                          <a:latin typeface="Helvetica Light" panose="020B0403020202020204"/>
                        </a:rPr>
                        <a:t>$3,000 - $4,999</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1">
                          <a:solidFill>
                            <a:schemeClr val="tx1">
                              <a:lumMod val="75000"/>
                              <a:lumOff val="25000"/>
                            </a:schemeClr>
                          </a:solidFill>
                          <a:latin typeface="Helvetica Light" panose="020B0403020202020204"/>
                        </a:rPr>
                        <a:t>˃ $5,000</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351905661"/>
                  </a:ext>
                </a:extLst>
              </a:tr>
              <a:tr h="314183">
                <a:tc>
                  <a:txBody>
                    <a:bodyPr/>
                    <a:lstStyle/>
                    <a:p>
                      <a:pPr algn="ctr"/>
                      <a:r>
                        <a:rPr lang="en-US" sz="1400" b="0">
                          <a:solidFill>
                            <a:schemeClr val="tx1"/>
                          </a:solidFill>
                          <a:latin typeface="Helvetica Light" panose="020B0403020202020204"/>
                        </a:rPr>
                        <a:t>*Minimum Payment Terms</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Helvetica Light" panose="020B0403020202020204"/>
                        </a:rPr>
                        <a:t>Fall Dating (12/1)</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Helvetica Light" panose="020B0403020202020204"/>
                        </a:rPr>
                        <a:t>Fall Dating (12/1)</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23292494"/>
                  </a:ext>
                </a:extLst>
              </a:tr>
              <a:tr h="3141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0">
                          <a:solidFill>
                            <a:schemeClr val="tx1"/>
                          </a:solidFill>
                          <a:latin typeface="Helvetica Light" panose="020B0403020202020204"/>
                        </a:rPr>
                        <a:t>Discount (applies to entire order when tier criteria is met)</a:t>
                      </a:r>
                      <a:endParaRPr lang="en-US" sz="1400" b="0" strike="sngStrike" baseline="0">
                        <a:solidFill>
                          <a:schemeClr val="tx1"/>
                        </a:solidFill>
                        <a:highlight>
                          <a:srgbClr val="FFFF00"/>
                        </a:highlight>
                        <a:latin typeface="Helvetica Light" panose="020B0403020202020204"/>
                      </a:endParaRP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0">
                          <a:solidFill>
                            <a:schemeClr val="tx1"/>
                          </a:solidFill>
                          <a:latin typeface="Helvetica Light" panose="020B0403020202020204"/>
                        </a:rPr>
                        <a:t>None</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0">
                          <a:solidFill>
                            <a:schemeClr val="tx1"/>
                          </a:solidFill>
                          <a:latin typeface="Helvetica Light" panose="020B0403020202020204"/>
                        </a:rPr>
                        <a:t>5% OFF</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809846292"/>
                  </a:ext>
                </a:extLst>
              </a:tr>
              <a:tr h="3141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0" strike="noStrike" baseline="0">
                          <a:solidFill>
                            <a:schemeClr val="tx1"/>
                          </a:solidFill>
                          <a:latin typeface="Helvetica Light" panose="020B0403020202020204"/>
                        </a:rPr>
                        <a:t>*2 Qt. Signature Round Casserole (Cerise)</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0" strike="noStrike">
                          <a:solidFill>
                            <a:schemeClr val="tx1"/>
                          </a:solidFill>
                          <a:latin typeface="Helvetica Light" panose="020B0403020202020204"/>
                        </a:rPr>
                        <a:t>X</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0" strike="noStrike">
                          <a:solidFill>
                            <a:schemeClr val="tx1"/>
                          </a:solidFill>
                          <a:latin typeface="Helvetica Light" panose="020B0403020202020204"/>
                        </a:rPr>
                        <a:t>X</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3877802"/>
                  </a:ext>
                </a:extLst>
              </a:tr>
              <a:tr h="3141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0">
                          <a:solidFill>
                            <a:schemeClr val="tx1">
                              <a:lumMod val="75000"/>
                              <a:lumOff val="25000"/>
                            </a:schemeClr>
                          </a:solidFill>
                          <a:latin typeface="Helvetica Light" panose="020B0403020202020204"/>
                        </a:rPr>
                        <a:t>Prepaid Freight (FREE)</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Helvetica Light" panose="020B0403020202020204"/>
                          <a:sym typeface="Symbol" panose="05050102010706020507" pitchFamily="18" charset="2"/>
                        </a:rPr>
                        <a:t>X</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Helvetica Light" panose="020B0403020202020204"/>
                          <a:sym typeface="Symbol" panose="05050102010706020507" pitchFamily="18" charset="2"/>
                        </a:rPr>
                        <a:t>X</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13018903"/>
                  </a:ext>
                </a:extLst>
              </a:tr>
              <a:tr h="3141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Helvetica Light" panose="020B0403020202020204"/>
                        </a:rPr>
                        <a:t>Merchandising Kit &amp; Digital Marketing Assets</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Helvetica Light" panose="020B0403020202020204"/>
                          <a:sym typeface="Symbol" panose="05050102010706020507" pitchFamily="18" charset="2"/>
                        </a:rPr>
                        <a:t>X</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Helvetica Light" panose="020B0403020202020204"/>
                          <a:sym typeface="Symbol" panose="05050102010706020507" pitchFamily="18" charset="2"/>
                        </a:rPr>
                        <a:t>X</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00570894"/>
                  </a:ext>
                </a:extLst>
              </a:tr>
              <a:tr h="3141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0">
                          <a:solidFill>
                            <a:schemeClr val="tx1">
                              <a:lumMod val="75000"/>
                              <a:lumOff val="25000"/>
                            </a:schemeClr>
                          </a:solidFill>
                          <a:latin typeface="Helvetica Light" panose="020B0403020202020204"/>
                        </a:rPr>
                        <a:t>The Social Press Kit w/ Social Media Assets</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Helvetica Light" panose="020B0403020202020204"/>
                          <a:sym typeface="Symbol" panose="05050102010706020507" pitchFamily="18" charset="2"/>
                        </a:rPr>
                        <a:t>X</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400" b="0">
                          <a:solidFill>
                            <a:schemeClr val="tx1">
                              <a:lumMod val="75000"/>
                              <a:lumOff val="25000"/>
                            </a:schemeClr>
                          </a:solidFill>
                          <a:latin typeface="Helvetica Light" panose="020B0403020202020204"/>
                          <a:sym typeface="Symbol" panose="05050102010706020507" pitchFamily="18" charset="2"/>
                        </a:rPr>
                        <a:t>X</a:t>
                      </a:r>
                    </a:p>
                  </a:txBody>
                  <a:tcPr marL="68583" marR="68583" marT="34293" marB="342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985547980"/>
                  </a:ext>
                </a:extLst>
              </a:tr>
            </a:tbl>
          </a:graphicData>
        </a:graphic>
      </p:graphicFrame>
      <p:sp>
        <p:nvSpPr>
          <p:cNvPr id="9" name="TextBox 8">
            <a:extLst>
              <a:ext uri="{FF2B5EF4-FFF2-40B4-BE49-F238E27FC236}">
                <a16:creationId xmlns:a16="http://schemas.microsoft.com/office/drawing/2014/main" id="{F098F332-AF82-616F-925A-367567231EC2}"/>
              </a:ext>
            </a:extLst>
          </p:cNvPr>
          <p:cNvSpPr txBox="1"/>
          <p:nvPr/>
        </p:nvSpPr>
        <p:spPr>
          <a:xfrm>
            <a:off x="1345914" y="4929955"/>
            <a:ext cx="9441949" cy="723275"/>
          </a:xfrm>
          <a:prstGeom prst="rect">
            <a:avLst/>
          </a:prstGeom>
          <a:noFill/>
          <a:ln w="12700">
            <a:solidFill>
              <a:schemeClr val="tx1"/>
            </a:solidFill>
          </a:ln>
        </p:spPr>
        <p:txBody>
          <a:bodyPr wrap="square" lIns="91440" tIns="45720" rIns="91440" bIns="45720" anchor="t">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500" b="1" i="0" u="none" strike="noStrike" kern="0" cap="none" spc="0" normalizeH="0" baseline="0" noProof="0">
                <a:ln>
                  <a:noFill/>
                </a:ln>
                <a:solidFill>
                  <a:srgbClr val="FF0000"/>
                </a:solidFill>
                <a:effectLst/>
                <a:uLnTx/>
                <a:uFillTx/>
                <a:latin typeface="Helvetica Light" panose="020B0403020202020204"/>
                <a:ea typeface="+mn-ea"/>
                <a:cs typeface="Arial" panose="020B0604020202020204" pitchFamily="34" charset="0"/>
              </a:rPr>
              <a:t>*Tier I &amp; II Free Gift With Purchase: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Helvetica Light" panose="020B0403020202020204"/>
                <a:ea typeface="Times New Roman" panose="02020603050405020304" pitchFamily="18" charset="0"/>
                <a:cs typeface="Times New Roman"/>
              </a:rPr>
              <a:t>4 FREE Signature Cerise 2Qt Covered Round Casserole, Model PG0562S3A-2467 ($360 value)</a:t>
            </a:r>
            <a:endParaRPr kumimoji="0" lang="en-US" sz="400" b="1" i="0" u="none" strike="noStrike" kern="0" cap="none" spc="0" normalizeH="0" baseline="0" noProof="0">
              <a:ln>
                <a:noFill/>
              </a:ln>
              <a:solidFill>
                <a:prstClr val="black"/>
              </a:solidFill>
              <a:effectLst/>
              <a:uLnTx/>
              <a:uFillTx/>
              <a:latin typeface="Helvetica Light" panose="020B0403020202020204"/>
              <a:ea typeface="+mn-ea"/>
              <a:cs typeface="Times New Roman"/>
            </a:endParaRPr>
          </a:p>
          <a:p>
            <a:pPr marL="457200" marR="0" lvl="1" indent="0" algn="l" defTabSz="685800" rtl="0" eaLnBrk="0" fontAlgn="base" latinLnBrk="0" hangingPunct="0">
              <a:lnSpc>
                <a:spcPct val="100000"/>
              </a:lnSpc>
              <a:spcBef>
                <a:spcPct val="0"/>
              </a:spcBef>
              <a:spcAft>
                <a:spcPct val="0"/>
              </a:spcAft>
              <a:buClrTx/>
              <a:buSzTx/>
              <a:buFontTx/>
              <a:buNone/>
              <a:tabLst/>
              <a:defRPr/>
            </a:pPr>
            <a:r>
              <a:rPr kumimoji="0" lang="en-US" sz="1200" b="0" i="1" u="none" strike="noStrike" kern="0" cap="none" spc="0" normalizeH="0" baseline="0" noProof="0">
                <a:ln>
                  <a:noFill/>
                </a:ln>
                <a:solidFill>
                  <a:prstClr val="black"/>
                </a:solidFill>
                <a:effectLst/>
                <a:uLnTx/>
                <a:uFillTx/>
                <a:latin typeface="Helvetica Light" panose="020B0403020202020204"/>
                <a:ea typeface="+mn-ea"/>
                <a:cs typeface="Arial" panose="020B0604020202020204" pitchFamily="34" charset="0"/>
              </a:rPr>
              <a:t>*Max 4 per order </a:t>
            </a:r>
            <a:endParaRPr kumimoji="0" lang="en-US" sz="1500" b="0" i="1" u="none" strike="noStrike" kern="0" cap="none" spc="0" normalizeH="0" baseline="0" noProof="0">
              <a:ln>
                <a:noFill/>
              </a:ln>
              <a:solidFill>
                <a:prstClr val="black"/>
              </a:solidFill>
              <a:effectLst/>
              <a:uLnTx/>
              <a:uFillTx/>
              <a:latin typeface="Helvetica Light" panose="020B0403020202020204"/>
              <a:ea typeface="+mn-ea"/>
              <a:cs typeface="Arial" panose="020B0604020202020204" pitchFamily="34" charset="0"/>
            </a:endParaRPr>
          </a:p>
        </p:txBody>
      </p:sp>
      <p:pic>
        <p:nvPicPr>
          <p:cNvPr id="10" name="Picture 2">
            <a:extLst>
              <a:ext uri="{FF2B5EF4-FFF2-40B4-BE49-F238E27FC236}">
                <a16:creationId xmlns:a16="http://schemas.microsoft.com/office/drawing/2014/main" id="{05E37BE0-1EAF-CC41-1C0F-CFEC1F038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6343" y="4985737"/>
            <a:ext cx="1089291" cy="63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547B129E-342D-1005-FA3B-E79AD4B46779}"/>
              </a:ext>
            </a:extLst>
          </p:cNvPr>
          <p:cNvSpPr/>
          <p:nvPr/>
        </p:nvSpPr>
        <p:spPr>
          <a:xfrm>
            <a:off x="1345914" y="5850164"/>
            <a:ext cx="2665567" cy="338554"/>
          </a:xfrm>
          <a:prstGeom prst="rect">
            <a:avLst/>
          </a:prstGeom>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Helvetica Light" panose="020B0403020202020204"/>
                <a:ea typeface="Times New Roman" panose="02020603050405020304" pitchFamily="18" charset="0"/>
                <a:cs typeface="+mn-cs"/>
              </a:rPr>
              <a:t>Campaign ID: </a:t>
            </a:r>
            <a:r>
              <a:rPr kumimoji="0" lang="en-US" sz="1600" b="0" i="0" u="none" strike="noStrike" kern="1200" cap="none" spc="0" normalizeH="0" baseline="0" noProof="0">
                <a:ln>
                  <a:noFill/>
                </a:ln>
                <a:solidFill>
                  <a:prstClr val="black"/>
                </a:solidFill>
                <a:effectLst/>
                <a:highlight>
                  <a:srgbClr val="FFFF00"/>
                </a:highlight>
                <a:uLnTx/>
                <a:uFillTx/>
                <a:latin typeface="Helvetica Light" panose="020B0403020202020204"/>
                <a:ea typeface="Times New Roman" panose="02020603050405020304" pitchFamily="18" charset="0"/>
                <a:cs typeface="+mn-cs"/>
              </a:rPr>
              <a:t>SSLP22</a:t>
            </a:r>
            <a:endParaRPr kumimoji="0" lang="en-US" sz="1600" b="0" i="0" u="none" strike="noStrike" kern="1200" cap="none" spc="0" normalizeH="0" baseline="0" noProof="0">
              <a:ln>
                <a:noFill/>
              </a:ln>
              <a:solidFill>
                <a:prstClr val="black"/>
              </a:solidFill>
              <a:effectLst/>
              <a:highlight>
                <a:srgbClr val="FFFF00"/>
              </a:highlight>
              <a:uLnTx/>
              <a:uFillTx/>
              <a:latin typeface="Helvetica Light" panose="020B0403020202020204"/>
              <a:ea typeface="+mn-ea"/>
              <a:cs typeface="+mn-cs"/>
            </a:endParaRPr>
          </a:p>
        </p:txBody>
      </p:sp>
      <p:pic>
        <p:nvPicPr>
          <p:cNvPr id="5" name="Picture 4">
            <a:extLst>
              <a:ext uri="{FF2B5EF4-FFF2-40B4-BE49-F238E27FC236}">
                <a16:creationId xmlns:a16="http://schemas.microsoft.com/office/drawing/2014/main" id="{2B307EC6-9054-02DE-F928-D797F567E3AD}"/>
              </a:ext>
            </a:extLst>
          </p:cNvPr>
          <p:cNvPicPr>
            <a:picLocks noChangeAspect="1"/>
          </p:cNvPicPr>
          <p:nvPr/>
        </p:nvPicPr>
        <p:blipFill>
          <a:blip r:embed="rId3"/>
          <a:stretch>
            <a:fillRect/>
          </a:stretch>
        </p:blipFill>
        <p:spPr>
          <a:xfrm>
            <a:off x="8887146" y="1130476"/>
            <a:ext cx="1900717" cy="1084493"/>
          </a:xfrm>
          <a:prstGeom prst="rect">
            <a:avLst/>
          </a:prstGeom>
        </p:spPr>
      </p:pic>
    </p:spTree>
    <p:extLst>
      <p:ext uri="{BB962C8B-B14F-4D97-AF65-F5344CB8AC3E}">
        <p14:creationId xmlns:p14="http://schemas.microsoft.com/office/powerpoint/2010/main" val="221628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00228-4DF9-47BF-9B81-304BC8CABDD6}"/>
              </a:ext>
            </a:extLst>
          </p:cNvPr>
          <p:cNvSpPr>
            <a:spLocks noGrp="1"/>
          </p:cNvSpPr>
          <p:nvPr>
            <p:ph type="title"/>
          </p:nvPr>
        </p:nvSpPr>
        <p:spPr/>
        <p:txBody>
          <a:bodyPr/>
          <a:lstStyle/>
          <a:p>
            <a:r>
              <a:rPr lang="en-US">
                <a:latin typeface="Helvetica Light"/>
              </a:rPr>
              <a:t>2H 2022 GWO OFFER: DRIVE INCREASE IN AVERAGE ORDER VALUE</a:t>
            </a:r>
            <a:endParaRPr lang="en-US"/>
          </a:p>
        </p:txBody>
      </p:sp>
      <p:sp>
        <p:nvSpPr>
          <p:cNvPr id="8" name="TextBox 7">
            <a:extLst>
              <a:ext uri="{FF2B5EF4-FFF2-40B4-BE49-F238E27FC236}">
                <a16:creationId xmlns:a16="http://schemas.microsoft.com/office/drawing/2014/main" id="{0FEB877A-CEEE-4248-BED5-1A8883BEDDD0}"/>
              </a:ext>
            </a:extLst>
          </p:cNvPr>
          <p:cNvSpPr txBox="1"/>
          <p:nvPr/>
        </p:nvSpPr>
        <p:spPr>
          <a:xfrm>
            <a:off x="910063" y="1119943"/>
            <a:ext cx="10515600" cy="6878806"/>
          </a:xfrm>
          <a:prstGeom prst="rect">
            <a:avLst/>
          </a:prstGeom>
          <a:noFill/>
        </p:spPr>
        <p:txBody>
          <a:bodyPr wrap="square" lIns="91440" tIns="45720" rIns="91440" bIns="45720" rtlCol="0" anchor="t">
            <a:spAutoFit/>
          </a:bodyPr>
          <a:lstStyle/>
          <a:p>
            <a:r>
              <a:rPr lang="en-US" sz="1400" b="1">
                <a:latin typeface="Helvetica Light" panose="020B0403020202020204"/>
              </a:rPr>
              <a:t>PRODUCT NAME:  </a:t>
            </a:r>
            <a:r>
              <a:rPr lang="en-US" sz="1400">
                <a:latin typeface="Helvetica Light" panose="020B0403020202020204"/>
              </a:rPr>
              <a:t>Signature 2 qt. Covered Round Casserole</a:t>
            </a:r>
          </a:p>
          <a:p>
            <a:endParaRPr lang="en-US" sz="1400">
              <a:latin typeface="Helvetica Light" panose="020B0403020202020204"/>
            </a:endParaRPr>
          </a:p>
          <a:p>
            <a:r>
              <a:rPr lang="en-US" sz="1400" b="1">
                <a:latin typeface="Helvetica Light" panose="020B0403020202020204"/>
              </a:rPr>
              <a:t>SKU</a:t>
            </a:r>
            <a:r>
              <a:rPr lang="en-US" sz="1400">
                <a:latin typeface="Helvetica Light" panose="020B0403020202020204"/>
              </a:rPr>
              <a:t>:	PG0562S3A-2467</a:t>
            </a:r>
          </a:p>
          <a:p>
            <a:endParaRPr lang="en-US" sz="1400" b="1">
              <a:latin typeface="Helvetica Light" panose="020B0403020202020204"/>
            </a:endParaRPr>
          </a:p>
          <a:p>
            <a:r>
              <a:rPr lang="en-US" sz="1400" b="1">
                <a:latin typeface="Helvetica Light" panose="020B0403020202020204"/>
              </a:rPr>
              <a:t>COLOR: 	</a:t>
            </a:r>
            <a:r>
              <a:rPr lang="en-US" sz="1400">
                <a:latin typeface="Helvetica Light" panose="020B0403020202020204"/>
              </a:rPr>
              <a:t>Cerise</a:t>
            </a:r>
          </a:p>
          <a:p>
            <a:r>
              <a:rPr lang="en-US" sz="1400" b="1">
                <a:latin typeface="Helvetica Light" panose="020B0403020202020204"/>
              </a:rPr>
              <a:t>		</a:t>
            </a:r>
          </a:p>
          <a:p>
            <a:r>
              <a:rPr lang="en-US" sz="1400" b="1">
                <a:latin typeface="Helvetica Light" panose="020B0403020202020204"/>
              </a:rPr>
              <a:t>VALUE: 	</a:t>
            </a:r>
            <a:r>
              <a:rPr lang="en-US" sz="1400">
                <a:latin typeface="Helvetica Light" panose="020B0403020202020204"/>
              </a:rPr>
              <a:t>$90</a:t>
            </a:r>
          </a:p>
          <a:p>
            <a:endParaRPr lang="en-US" sz="1400">
              <a:latin typeface="Helvetica Light" panose="020B0403020202020204"/>
              <a:cs typeface="Calibri" panose="020F0502020204030204"/>
            </a:endParaRPr>
          </a:p>
          <a:p>
            <a:r>
              <a:rPr lang="en-US" sz="1400" b="1">
                <a:latin typeface="Helvetica Light" panose="020B0403020202020204"/>
                <a:ea typeface="+mn-lt"/>
                <a:cs typeface="+mn-lt"/>
              </a:rPr>
              <a:t>PRODUCT FEATURES</a:t>
            </a:r>
            <a:endParaRPr lang="en-US" sz="1400">
              <a:latin typeface="Helvetica Light" panose="020B0403020202020204"/>
              <a:ea typeface="+mn-lt"/>
              <a:cs typeface="+mn-lt"/>
            </a:endParaRPr>
          </a:p>
          <a:p>
            <a:pPr marL="742950" lvl="1" indent="-285750">
              <a:lnSpc>
                <a:spcPct val="150000"/>
              </a:lnSpc>
              <a:buClr>
                <a:srgbClr val="FF6600"/>
              </a:buClr>
              <a:buFont typeface="Arial,Sans-Serif"/>
              <a:buChar char="•"/>
            </a:pPr>
            <a:r>
              <a:rPr lang="en-US" sz="1400">
                <a:latin typeface="Helvetica Light" panose="020B0403020202020204"/>
                <a:ea typeface="+mn-lt"/>
                <a:cs typeface="+mn-lt"/>
              </a:rPr>
              <a:t>24cm diameter, 2 qt. Capacity</a:t>
            </a:r>
          </a:p>
          <a:p>
            <a:pPr marL="742950" lvl="1" indent="-285750">
              <a:lnSpc>
                <a:spcPct val="150000"/>
              </a:lnSpc>
              <a:buClr>
                <a:srgbClr val="FF6600"/>
              </a:buClr>
              <a:buFont typeface="Arial"/>
              <a:buChar char="•"/>
            </a:pPr>
            <a:r>
              <a:rPr lang="en-US" sz="1400">
                <a:latin typeface="Helvetica Light" panose="020B0403020202020204"/>
                <a:ea typeface="+mn-lt"/>
                <a:cs typeface="+mn-lt"/>
              </a:rPr>
              <a:t>Secure-fitting stoneware lid with round knob traps in heat and moisture</a:t>
            </a:r>
          </a:p>
          <a:p>
            <a:pPr marL="742950" lvl="1" indent="-285750">
              <a:lnSpc>
                <a:spcPct val="150000"/>
              </a:lnSpc>
              <a:buClr>
                <a:srgbClr val="FF6600"/>
              </a:buClr>
              <a:buFont typeface="Arial"/>
              <a:buChar char="•"/>
            </a:pPr>
            <a:r>
              <a:rPr lang="en-US" sz="1400">
                <a:latin typeface="Helvetica Light" panose="020B0403020202020204"/>
                <a:ea typeface="+mn-lt"/>
                <a:cs typeface="+mn-lt"/>
              </a:rPr>
              <a:t>Dishwasher-safe; oven-safe up to 500 degrees F</a:t>
            </a:r>
          </a:p>
          <a:p>
            <a:pPr marL="742950" lvl="1" indent="-285750">
              <a:lnSpc>
                <a:spcPct val="150000"/>
              </a:lnSpc>
              <a:buClr>
                <a:srgbClr val="FF6600"/>
              </a:buClr>
              <a:buFont typeface="Arial"/>
              <a:buChar char="•"/>
            </a:pPr>
            <a:r>
              <a:rPr lang="en-US" sz="1400">
                <a:latin typeface="Helvetica Light" panose="020B0403020202020204"/>
                <a:ea typeface="+mn-lt"/>
                <a:cs typeface="+mn-lt"/>
              </a:rPr>
              <a:t>Perfect for casseroles, side dishes, and desserts</a:t>
            </a:r>
          </a:p>
          <a:p>
            <a:pPr marL="742950" lvl="1" indent="-285750">
              <a:lnSpc>
                <a:spcPct val="150000"/>
              </a:lnSpc>
              <a:buClr>
                <a:srgbClr val="FF6600"/>
              </a:buClr>
              <a:buFont typeface="Arial"/>
              <a:buChar char="•"/>
            </a:pPr>
            <a:r>
              <a:rPr lang="en-US" sz="1400">
                <a:latin typeface="Helvetica Light" panose="020B0403020202020204"/>
                <a:ea typeface="+mn-lt"/>
                <a:cs typeface="+mn-lt"/>
              </a:rPr>
              <a:t>Resistant to staining and flavor/odor absorption</a:t>
            </a:r>
          </a:p>
          <a:p>
            <a:pPr marL="285750" indent="-285750">
              <a:buFont typeface="Arial"/>
              <a:buChar char="•"/>
            </a:pPr>
            <a:endParaRPr lang="en-US" sz="1400">
              <a:ea typeface="+mn-lt"/>
              <a:cs typeface="+mn-lt"/>
            </a:endParaRPr>
          </a:p>
          <a:p>
            <a:pPr marL="285750" indent="-285750">
              <a:buFont typeface="Arial,Sans-Serif"/>
              <a:buChar char="•"/>
            </a:pPr>
            <a:r>
              <a:rPr lang="en-US" sz="1400" b="1">
                <a:latin typeface="Helvetica Light" panose="020B0403020202020204"/>
                <a:cs typeface="Calibri" panose="020F0502020204030204"/>
              </a:rPr>
              <a:t>Program Calendar:</a:t>
            </a:r>
          </a:p>
          <a:p>
            <a:pPr marL="742950" lvl="1" indent="-285750">
              <a:buFont typeface="Arial,Sans-Serif"/>
              <a:buChar char="•"/>
            </a:pPr>
            <a:r>
              <a:rPr lang="en-US" sz="1400">
                <a:latin typeface="Helvetica Light" panose="020B0403020202020204"/>
                <a:cs typeface="Calibri" panose="020F0502020204030204"/>
              </a:rPr>
              <a:t>July- August</a:t>
            </a:r>
          </a:p>
          <a:p>
            <a:pPr marL="1200150" lvl="2" indent="-285750">
              <a:buFont typeface="Arial,Sans-Serif"/>
              <a:buChar char="•"/>
            </a:pPr>
            <a:r>
              <a:rPr lang="en-US" sz="1400">
                <a:latin typeface="Helvetica Light" panose="020B0403020202020204"/>
                <a:cs typeface="Calibri" panose="020F0502020204030204"/>
              </a:rPr>
              <a:t>Sea Salt Buy In: Orders placed 7/15 – 8/15 (shipments begin 8/1 for 9/1 National Launch) orders can be written in June/July at shows </a:t>
            </a:r>
          </a:p>
          <a:p>
            <a:pPr marL="742950" lvl="1" indent="-285750">
              <a:buFont typeface="Arial,Sans-Serif"/>
              <a:buChar char="•"/>
            </a:pPr>
            <a:r>
              <a:rPr lang="en-US" sz="1400">
                <a:latin typeface="Helvetica Light" panose="020B0403020202020204"/>
                <a:cs typeface="Calibri" panose="020F0502020204030204"/>
              </a:rPr>
              <a:t>September- January 2023 (While supplies last)</a:t>
            </a:r>
          </a:p>
          <a:p>
            <a:pPr marL="1200150" lvl="2" indent="-285750">
              <a:buFont typeface="Arial,Sans-Serif"/>
              <a:buChar char="•"/>
            </a:pPr>
            <a:r>
              <a:rPr lang="en-US" sz="1400">
                <a:latin typeface="Helvetica Light" panose="020B0403020202020204"/>
                <a:cs typeface="Calibri" panose="020F0502020204030204"/>
              </a:rPr>
              <a:t>All orders over $3K</a:t>
            </a:r>
          </a:p>
          <a:p>
            <a:pPr marL="742950" lvl="1" indent="-285750">
              <a:buFont typeface="Arial,Sans-Serif"/>
              <a:buChar char="•"/>
            </a:pPr>
            <a:endParaRPr lang="en-US" sz="1400">
              <a:latin typeface="Calibri" panose="020F0502020204030204"/>
              <a:cs typeface="Calibri" panose="020F0502020204030204"/>
            </a:endParaRPr>
          </a:p>
          <a:p>
            <a:pPr marL="285750" indent="-285750">
              <a:buFont typeface="Arial,Sans-Serif"/>
              <a:buChar char="•"/>
            </a:pPr>
            <a:endParaRPr lang="en-US" sz="1400">
              <a:latin typeface="Calibri" panose="020F0502020204030204"/>
              <a:cs typeface="Calibri" panose="020F0502020204030204"/>
            </a:endParaRPr>
          </a:p>
          <a:p>
            <a:r>
              <a:rPr lang="en-US" sz="1400" b="1">
                <a:latin typeface="Calibri" panose="020F0502020204030204"/>
                <a:cs typeface="Calibri" panose="020F0502020204030204"/>
              </a:rPr>
              <a:t>  </a:t>
            </a:r>
            <a:endParaRPr lang="en-US" sz="1400">
              <a:latin typeface="Calibri" panose="020F0502020204030204"/>
              <a:cs typeface="Calibri" panose="020F0502020204030204"/>
            </a:endParaRPr>
          </a:p>
          <a:p>
            <a:endParaRPr lang="en-US" sz="1400">
              <a:latin typeface="Helvetica Light" panose="020B0403020202020204"/>
              <a:cs typeface="Calibri" panose="020F0502020204030204"/>
            </a:endParaRPr>
          </a:p>
          <a:p>
            <a:endParaRPr lang="en-US" sz="1400">
              <a:latin typeface="Helvetica Light" panose="020B0403020202020204"/>
              <a:ea typeface="+mn-lt"/>
              <a:cs typeface="+mn-lt"/>
            </a:endParaRPr>
          </a:p>
          <a:p>
            <a:endParaRPr lang="en-US" sz="1400" b="1">
              <a:latin typeface="Calibri" panose="020F0502020204030204"/>
              <a:ea typeface="+mn-lt"/>
              <a:cs typeface="+mn-lt"/>
            </a:endParaRPr>
          </a:p>
          <a:p>
            <a:endParaRPr lang="en-US" sz="1400" b="1">
              <a:latin typeface="Helvetica Light" panose="020B0403020202020204"/>
              <a:ea typeface="+mn-lt"/>
              <a:cs typeface="+mn-lt"/>
            </a:endParaRPr>
          </a:p>
        </p:txBody>
      </p:sp>
      <p:pic>
        <p:nvPicPr>
          <p:cNvPr id="11" name="Picture 4">
            <a:extLst>
              <a:ext uri="{FF2B5EF4-FFF2-40B4-BE49-F238E27FC236}">
                <a16:creationId xmlns:a16="http://schemas.microsoft.com/office/drawing/2014/main" id="{704806A3-521F-4E05-96DC-412F27D9B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2640" y="1522439"/>
            <a:ext cx="3875979" cy="2274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46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3E7EFA-BF15-44C0-B7AD-C0FA238A1AFC}"/>
              </a:ext>
            </a:extLst>
          </p:cNvPr>
          <p:cNvSpPr>
            <a:spLocks noGrp="1"/>
          </p:cNvSpPr>
          <p:nvPr>
            <p:ph type="ctrTitle"/>
          </p:nvPr>
        </p:nvSpPr>
        <p:spPr/>
        <p:txBody>
          <a:bodyPr/>
          <a:lstStyle/>
          <a:p>
            <a:r>
              <a:rPr lang="en-US"/>
              <a:t>SEASONAL PROGRAMS &amp; COLLECTIONS</a:t>
            </a:r>
          </a:p>
        </p:txBody>
      </p:sp>
    </p:spTree>
    <p:extLst>
      <p:ext uri="{BB962C8B-B14F-4D97-AF65-F5344CB8AC3E}">
        <p14:creationId xmlns:p14="http://schemas.microsoft.com/office/powerpoint/2010/main" val="377465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7808F-3F15-4851-85F2-3EC6E7CD0833}"/>
              </a:ext>
            </a:extLst>
          </p:cNvPr>
          <p:cNvSpPr>
            <a:spLocks noGrp="1"/>
          </p:cNvSpPr>
          <p:nvPr>
            <p:ph type="ctrTitle"/>
          </p:nvPr>
        </p:nvSpPr>
        <p:spPr/>
        <p:txBody>
          <a:bodyPr/>
          <a:lstStyle/>
          <a:p>
            <a:r>
              <a:rPr lang="en-US"/>
              <a:t>NEW OLIVE BRANCH EMBOSSED COLLECTION</a:t>
            </a:r>
          </a:p>
        </p:txBody>
      </p:sp>
      <p:sp>
        <p:nvSpPr>
          <p:cNvPr id="3" name="Subtitle 2">
            <a:extLst>
              <a:ext uri="{FF2B5EF4-FFF2-40B4-BE49-F238E27FC236}">
                <a16:creationId xmlns:a16="http://schemas.microsoft.com/office/drawing/2014/main" id="{0344E2B4-2D9D-4700-8589-8C4B66E3366E}"/>
              </a:ext>
            </a:extLst>
          </p:cNvPr>
          <p:cNvSpPr>
            <a:spLocks noGrp="1"/>
          </p:cNvSpPr>
          <p:nvPr>
            <p:ph type="subTitle" idx="1"/>
          </p:nvPr>
        </p:nvSpPr>
        <p:spPr/>
        <p:txBody>
          <a:bodyPr/>
          <a:lstStyle/>
          <a:p>
            <a:r>
              <a:rPr lang="en-US"/>
              <a:t>Collection Launch Date: 8/1/2022</a:t>
            </a:r>
          </a:p>
        </p:txBody>
      </p:sp>
    </p:spTree>
    <p:extLst>
      <p:ext uri="{BB962C8B-B14F-4D97-AF65-F5344CB8AC3E}">
        <p14:creationId xmlns:p14="http://schemas.microsoft.com/office/powerpoint/2010/main" val="68873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2B9D7-89C0-9DD6-B1C7-38741C64C8B1}"/>
              </a:ext>
            </a:extLst>
          </p:cNvPr>
          <p:cNvPicPr>
            <a:picLocks noChangeAspect="1"/>
          </p:cNvPicPr>
          <p:nvPr/>
        </p:nvPicPr>
        <p:blipFill>
          <a:blip r:embed="rId2"/>
          <a:stretch>
            <a:fillRect/>
          </a:stretch>
        </p:blipFill>
        <p:spPr>
          <a:xfrm>
            <a:off x="-1" y="0"/>
            <a:ext cx="12565251" cy="6858000"/>
          </a:xfrm>
          <a:prstGeom prst="rect">
            <a:avLst/>
          </a:prstGeom>
        </p:spPr>
      </p:pic>
    </p:spTree>
    <p:extLst>
      <p:ext uri="{BB962C8B-B14F-4D97-AF65-F5344CB8AC3E}">
        <p14:creationId xmlns:p14="http://schemas.microsoft.com/office/powerpoint/2010/main" val="59558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53F2732-F3F9-4E8C-8465-DF32961EC113}"/>
              </a:ext>
            </a:extLst>
          </p:cNvPr>
          <p:cNvGraphicFramePr>
            <a:graphicFrameLocks noGrp="1"/>
          </p:cNvGraphicFramePr>
          <p:nvPr>
            <p:extLst>
              <p:ext uri="{D42A27DB-BD31-4B8C-83A1-F6EECF244321}">
                <p14:modId xmlns:p14="http://schemas.microsoft.com/office/powerpoint/2010/main" val="3168961428"/>
              </p:ext>
            </p:extLst>
          </p:nvPr>
        </p:nvGraphicFramePr>
        <p:xfrm>
          <a:off x="895149" y="1980198"/>
          <a:ext cx="11095418" cy="4032957"/>
        </p:xfrm>
        <a:graphic>
          <a:graphicData uri="http://schemas.openxmlformats.org/drawingml/2006/table">
            <a:tbl>
              <a:tblPr/>
              <a:tblGrid>
                <a:gridCol w="1270366">
                  <a:extLst>
                    <a:ext uri="{9D8B030D-6E8A-4147-A177-3AD203B41FA5}">
                      <a16:colId xmlns:a16="http://schemas.microsoft.com/office/drawing/2014/main" val="1792895825"/>
                    </a:ext>
                  </a:extLst>
                </a:gridCol>
                <a:gridCol w="2537138">
                  <a:extLst>
                    <a:ext uri="{9D8B030D-6E8A-4147-A177-3AD203B41FA5}">
                      <a16:colId xmlns:a16="http://schemas.microsoft.com/office/drawing/2014/main" val="1577955230"/>
                    </a:ext>
                  </a:extLst>
                </a:gridCol>
                <a:gridCol w="2263089">
                  <a:extLst>
                    <a:ext uri="{9D8B030D-6E8A-4147-A177-3AD203B41FA5}">
                      <a16:colId xmlns:a16="http://schemas.microsoft.com/office/drawing/2014/main" val="1687335125"/>
                    </a:ext>
                  </a:extLst>
                </a:gridCol>
                <a:gridCol w="2546070">
                  <a:extLst>
                    <a:ext uri="{9D8B030D-6E8A-4147-A177-3AD203B41FA5}">
                      <a16:colId xmlns:a16="http://schemas.microsoft.com/office/drawing/2014/main" val="4219588562"/>
                    </a:ext>
                  </a:extLst>
                </a:gridCol>
                <a:gridCol w="2478755">
                  <a:extLst>
                    <a:ext uri="{9D8B030D-6E8A-4147-A177-3AD203B41FA5}">
                      <a16:colId xmlns:a16="http://schemas.microsoft.com/office/drawing/2014/main" val="1010051865"/>
                    </a:ext>
                  </a:extLst>
                </a:gridCol>
              </a:tblGrid>
              <a:tr h="2036063">
                <a:tc>
                  <a:txBody>
                    <a:bodyPr/>
                    <a:lstStyle/>
                    <a:p>
                      <a:pPr algn="ctr" fontAlgn="auto"/>
                      <a:r>
                        <a:rPr lang="en-US" sz="1200" b="0" i="0">
                          <a:solidFill>
                            <a:srgbClr val="000000"/>
                          </a:solidFill>
                          <a:effectLst/>
                          <a:latin typeface="helvetica light" panose="020B0403020202020204"/>
                        </a:rPr>
                        <a:t>IMAGE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algn="ctr" fontAlgn="auto"/>
                      <a:endParaRPr lang="en-US" sz="1200" b="0" i="0">
                        <a:solidFill>
                          <a:srgbClr val="000000"/>
                        </a:solidFill>
                        <a:effectLst/>
                        <a:latin typeface="helvetica light" panose="020B0403020202020204"/>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auto"/>
                      <a:endParaRPr lang="en-US" sz="1200" b="0" i="0">
                        <a:solidFill>
                          <a:srgbClr val="000000"/>
                        </a:solidFill>
                        <a:effectLst/>
                        <a:latin typeface="helvetica light" panose="020B0403020202020204"/>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auto"/>
                      <a:r>
                        <a:rPr lang="en-US" sz="1600" b="0" i="0">
                          <a:solidFill>
                            <a:srgbClr val="000000"/>
                          </a:solidFill>
                          <a:effectLst/>
                          <a:latin typeface="helvetica light" panose="020B0403020202020204"/>
                        </a:rPr>
                        <a:t>​</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auto"/>
                      <a:endParaRPr lang="en-US" sz="1600" b="0" i="0">
                        <a:solidFill>
                          <a:srgbClr val="000000"/>
                        </a:solidFill>
                        <a:effectLst/>
                        <a:latin typeface="helvetica light" panose="020B0403020202020204"/>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3685991202"/>
                  </a:ext>
                </a:extLst>
              </a:tr>
              <a:tr h="471975">
                <a:tc>
                  <a:txBody>
                    <a:bodyPr/>
                    <a:lstStyle/>
                    <a:p>
                      <a:pPr algn="ctr" fontAlgn="base"/>
                      <a:r>
                        <a:rPr lang="en-US" sz="1200" b="0" i="0">
                          <a:solidFill>
                            <a:srgbClr val="000000"/>
                          </a:solidFill>
                          <a:effectLst/>
                          <a:latin typeface="helvetica light" panose="020B0403020202020204"/>
                        </a:rPr>
                        <a:t>SHAPE​</a:t>
                      </a:r>
                      <a:endParaRPr lang="en-US" b="0" i="0">
                        <a:solidFill>
                          <a:srgbClr val="000000"/>
                        </a:solidFill>
                        <a:effectLst/>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algn="ctr" rtl="0" eaLnBrk="1" fontAlgn="base" latinLnBrk="0" hangingPunct="1"/>
                      <a:r>
                        <a:rPr lang="en-US" sz="1200" b="0" i="0" kern="1200">
                          <a:solidFill>
                            <a:srgbClr val="000000"/>
                          </a:solidFill>
                          <a:effectLst/>
                          <a:latin typeface="Helvetica Light" panose="020B0403020202020204"/>
                          <a:ea typeface="+mn-ea"/>
                          <a:cs typeface="+mn-cs"/>
                        </a:rPr>
                        <a:t>3.5 qt. Signature Braiser </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rgbClr val="000000"/>
                          </a:solidFill>
                          <a:effectLst/>
                          <a:latin typeface="+mn-lt"/>
                          <a:ea typeface="+mn-ea"/>
                          <a:cs typeface="+mn-cs"/>
                        </a:rPr>
                        <a:t>5.25 qt. Signature Soup Pot</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200" b="0" i="0">
                          <a:solidFill>
                            <a:srgbClr val="000000"/>
                          </a:solidFill>
                          <a:effectLst/>
                          <a:latin typeface="Helvetica Light" panose="020B0403020202020204"/>
                        </a:rPr>
                        <a:t>4 qt. Heritage Covered Rectangular Casserole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200" b="0" i="0">
                          <a:solidFill>
                            <a:srgbClr val="000000"/>
                          </a:solidFill>
                          <a:effectLst/>
                          <a:latin typeface="Helvetica Light" panose="020B0403020202020204"/>
                        </a:rPr>
                        <a:t>20 oz. Oil Cruet</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944416307"/>
                  </a:ext>
                </a:extLst>
              </a:tr>
              <a:tr h="291207">
                <a:tc>
                  <a:txBody>
                    <a:bodyPr/>
                    <a:lstStyle/>
                    <a:p>
                      <a:pPr algn="ctr" fontAlgn="base"/>
                      <a:r>
                        <a:rPr lang="en-US" sz="1200" b="0" i="0">
                          <a:solidFill>
                            <a:srgbClr val="000000"/>
                          </a:solidFill>
                          <a:effectLst/>
                          <a:latin typeface="helvetica light" panose="020B0403020202020204"/>
                        </a:rPr>
                        <a:t>MATERIAL​</a:t>
                      </a:r>
                      <a:endParaRPr lang="en-US" b="0" i="0">
                        <a:solidFill>
                          <a:srgbClr val="000000"/>
                        </a:solidFill>
                        <a:effectLst/>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algn="ctr" fontAlgn="base"/>
                      <a:r>
                        <a:rPr lang="en-US" sz="1200" b="0" i="0">
                          <a:solidFill>
                            <a:srgbClr val="000000"/>
                          </a:solidFill>
                          <a:effectLst/>
                          <a:latin typeface="helvetica light" panose="020B0403020202020204"/>
                        </a:rPr>
                        <a:t>Cast Iron​</a:t>
                      </a:r>
                      <a:endParaRPr lang="en-US" sz="1200" b="0" i="0">
                        <a:solidFill>
                          <a:srgbClr val="000000"/>
                        </a:solidFill>
                        <a:effectLst/>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200" b="0" i="0">
                          <a:solidFill>
                            <a:srgbClr val="000000"/>
                          </a:solidFill>
                          <a:effectLst/>
                        </a:rPr>
                        <a:t>Cast Iron</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200" b="0" i="0">
                          <a:solidFill>
                            <a:srgbClr val="000000"/>
                          </a:solidFill>
                          <a:effectLst/>
                          <a:latin typeface="Helvetica Light" panose="020B0403020202020204"/>
                        </a:rPr>
                        <a:t>Stoneware​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200" b="0" i="0">
                          <a:solidFill>
                            <a:srgbClr val="000000"/>
                          </a:solidFill>
                          <a:effectLst/>
                          <a:latin typeface="Helvetica Light" panose="020B0403020202020204"/>
                        </a:rPr>
                        <a:t>Stoneware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701873103"/>
                  </a:ext>
                </a:extLst>
              </a:tr>
              <a:tr h="651298">
                <a:tc>
                  <a:txBody>
                    <a:bodyPr/>
                    <a:lstStyle/>
                    <a:p>
                      <a:pPr algn="ctr" fontAlgn="base"/>
                      <a:r>
                        <a:rPr lang="en-US" sz="1200" b="0" i="0">
                          <a:solidFill>
                            <a:srgbClr val="000000"/>
                          </a:solidFill>
                          <a:effectLst/>
                          <a:latin typeface="helvetica light" panose="020B0403020202020204"/>
                        </a:rPr>
                        <a:t>NATIONAL COLORS</a:t>
                      </a:r>
                      <a:endParaRPr lang="en-US" sz="1200" b="0" i="0">
                        <a:solidFill>
                          <a:srgbClr val="000000"/>
                        </a:solidFill>
                        <a:effectLst/>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algn="r" fontAlgn="base"/>
                      <a:r>
                        <a:rPr lang="en-US" sz="1100" b="0" i="0">
                          <a:solidFill>
                            <a:srgbClr val="000000"/>
                          </a:solidFill>
                          <a:effectLst/>
                        </a:rPr>
                        <a:t>                            Marseille, Indigo</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200" b="0" i="0">
                          <a:solidFill>
                            <a:srgbClr val="000000"/>
                          </a:solidFill>
                          <a:effectLst/>
                        </a:rPr>
                        <a:t>               Artichaut</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marL="0" marR="0" lvl="0" indent="0" algn="r" rtl="0" eaLnBrk="1" fontAlgn="base" latinLnBrk="0" hangingPunct="1">
                        <a:lnSpc>
                          <a:spcPct val="100000"/>
                        </a:lnSpc>
                        <a:spcBef>
                          <a:spcPts val="0"/>
                        </a:spcBef>
                        <a:spcAft>
                          <a:spcPts val="0"/>
                        </a:spcAft>
                        <a:buClrTx/>
                        <a:buSzTx/>
                        <a:buFontTx/>
                        <a:buNone/>
                      </a:pPr>
                      <a:r>
                        <a:rPr lang="en-US" sz="1000" b="0" i="0">
                          <a:solidFill>
                            <a:srgbClr val="000000"/>
                          </a:solidFill>
                          <a:effectLst/>
                        </a:rPr>
                        <a:t>                               Marseille, Indigo</a:t>
                      </a:r>
                    </a:p>
                    <a:p>
                      <a:pPr marL="0" marR="0" lvl="0" indent="0" algn="r" rtl="0" eaLnBrk="1" fontAlgn="base" latinLnBrk="0" hangingPunct="1">
                        <a:lnSpc>
                          <a:spcPct val="100000"/>
                        </a:lnSpc>
                        <a:spcBef>
                          <a:spcPts val="0"/>
                        </a:spcBef>
                        <a:spcAft>
                          <a:spcPts val="0"/>
                        </a:spcAft>
                        <a:buClrTx/>
                        <a:buSzTx/>
                        <a:buFontTx/>
                        <a:buNone/>
                      </a:pPr>
                      <a:r>
                        <a:rPr lang="en-US" sz="1000" b="0" i="0">
                          <a:solidFill>
                            <a:srgbClr val="000000"/>
                          </a:solidFill>
                          <a:effectLst/>
                        </a:rPr>
                        <a:t>                  &amp; Artichaut</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marL="0" marR="0" lvl="0" indent="0" algn="r" rtl="0" eaLnBrk="1" fontAlgn="base" latinLnBrk="0" hangingPunct="1">
                        <a:lnSpc>
                          <a:spcPct val="100000"/>
                        </a:lnSpc>
                        <a:spcBef>
                          <a:spcPts val="0"/>
                        </a:spcBef>
                        <a:spcAft>
                          <a:spcPts val="0"/>
                        </a:spcAft>
                        <a:buClrTx/>
                        <a:buSzTx/>
                        <a:buFontTx/>
                        <a:buNone/>
                      </a:pPr>
                      <a:r>
                        <a:rPr lang="en-US" sz="1000" b="0" i="0">
                          <a:solidFill>
                            <a:srgbClr val="000000"/>
                          </a:solidFill>
                          <a:effectLst/>
                        </a:rPr>
                        <a:t>                                  Marseille, Indigo</a:t>
                      </a:r>
                    </a:p>
                    <a:p>
                      <a:pPr marL="0" marR="0" lvl="0" indent="0" algn="r" rtl="0" eaLnBrk="1" fontAlgn="base" latinLnBrk="0" hangingPunct="1">
                        <a:lnSpc>
                          <a:spcPct val="100000"/>
                        </a:lnSpc>
                        <a:spcBef>
                          <a:spcPts val="0"/>
                        </a:spcBef>
                        <a:spcAft>
                          <a:spcPts val="0"/>
                        </a:spcAft>
                        <a:buClrTx/>
                        <a:buSzTx/>
                        <a:buFontTx/>
                        <a:buNone/>
                      </a:pPr>
                      <a:r>
                        <a:rPr lang="en-US" sz="1000" b="0" i="0">
                          <a:solidFill>
                            <a:srgbClr val="000000"/>
                          </a:solidFill>
                          <a:effectLst/>
                        </a:rPr>
                        <a:t>                                  &amp; Artichaut</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2200218172"/>
                  </a:ext>
                </a:extLst>
              </a:tr>
              <a:tr h="291207">
                <a:tc>
                  <a:txBody>
                    <a:bodyPr/>
                    <a:lstStyle/>
                    <a:p>
                      <a:pPr algn="ctr" fontAlgn="base"/>
                      <a:r>
                        <a:rPr lang="en-US" sz="1200" b="0" i="0">
                          <a:solidFill>
                            <a:srgbClr val="000000"/>
                          </a:solidFill>
                          <a:effectLst/>
                          <a:latin typeface="+mj-lt"/>
                        </a:rPr>
                        <a:t>SKU</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algn="ctr" defTabSz="914400" rtl="0" eaLnBrk="1" fontAlgn="base" latinLnBrk="0" hangingPunct="1"/>
                      <a:r>
                        <a:rPr lang="en-US" sz="1200" b="0" i="0" u="none" strike="noStrike" kern="1200">
                          <a:solidFill>
                            <a:schemeClr val="tx1"/>
                          </a:solidFill>
                          <a:effectLst/>
                          <a:latin typeface="+mn-lt"/>
                          <a:ea typeface="+mn-ea"/>
                          <a:cs typeface="+mn-cs"/>
                        </a:rPr>
                        <a:t>LS2532-30xxOB</a:t>
                      </a:r>
                      <a:r>
                        <a:rPr lang="en-US" sz="1200" b="0" i="0" kern="1200">
                          <a:solidFill>
                            <a:schemeClr val="tx1"/>
                          </a:solidFill>
                          <a:effectLst/>
                          <a:latin typeface="+mn-lt"/>
                          <a:ea typeface="+mn-ea"/>
                          <a:cs typeface="+mn-cs"/>
                        </a:rPr>
                        <a:t>​</a:t>
                      </a:r>
                      <a:endParaRPr lang="en-US" sz="1200" b="0" i="0" kern="1200">
                        <a:solidFill>
                          <a:srgbClr val="000000"/>
                        </a:solidFill>
                        <a:effectLst/>
                        <a:latin typeface="Helvetica Light" panose="020B0403020202020204"/>
                        <a:ea typeface="+mn-ea"/>
                        <a:cs typeface="+mn-cs"/>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marL="0" algn="ctr" defTabSz="914400" rtl="0" eaLnBrk="1" fontAlgn="base" latinLnBrk="0" hangingPunct="1"/>
                      <a:r>
                        <a:rPr lang="en-US" sz="1200" b="0" i="0" kern="1200">
                          <a:solidFill>
                            <a:schemeClr val="tx1"/>
                          </a:solidFill>
                          <a:effectLst/>
                          <a:latin typeface="+mn-lt"/>
                          <a:ea typeface="+mn-ea"/>
                          <a:cs typeface="+mn-cs"/>
                        </a:rPr>
                        <a:t>LS2514-28795OB</a:t>
                      </a:r>
                      <a:endParaRPr lang="en-US" sz="1200" b="0" i="0" kern="1200">
                        <a:solidFill>
                          <a:srgbClr val="000000"/>
                        </a:solidFill>
                        <a:effectLst/>
                        <a:latin typeface="Helvetica Light" panose="020B0403020202020204"/>
                        <a:ea typeface="+mn-ea"/>
                        <a:cs typeface="+mn-cs"/>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rgbClr val="000000"/>
                          </a:solidFill>
                          <a:effectLst/>
                          <a:latin typeface="+mn-lt"/>
                          <a:ea typeface="+mn-ea"/>
                          <a:cs typeface="+mn-cs"/>
                        </a:rPr>
                        <a:t>PG07053AOB-33</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rgbClr val="000000"/>
                          </a:solidFill>
                          <a:effectLst/>
                          <a:latin typeface="+mn-lt"/>
                          <a:ea typeface="+mn-ea"/>
                          <a:cs typeface="+mn-cs"/>
                        </a:rPr>
                        <a:t>PG1300OB-20</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1235043821"/>
                  </a:ext>
                </a:extLst>
              </a:tr>
              <a:tr h="291207">
                <a:tc>
                  <a:txBody>
                    <a:bodyPr/>
                    <a:lstStyle/>
                    <a:p>
                      <a:pPr algn="ctr" fontAlgn="base"/>
                      <a:r>
                        <a:rPr lang="en-US" sz="1200" b="0" i="0">
                          <a:solidFill>
                            <a:srgbClr val="000000"/>
                          </a:solidFill>
                          <a:effectLst/>
                          <a:latin typeface="helvetica light" panose="020B0403020202020204"/>
                        </a:rPr>
                        <a:t>SRP</a:t>
                      </a:r>
                      <a:endParaRPr lang="en-US" b="0" i="0">
                        <a:solidFill>
                          <a:srgbClr val="000000"/>
                        </a:solidFill>
                        <a:effectLst/>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algn="ctr" defTabSz="914400" rtl="0" eaLnBrk="1" fontAlgn="base" latinLnBrk="0" hangingPunct="1"/>
                      <a:r>
                        <a:rPr lang="en-US" sz="1200" b="0" i="0" kern="1200">
                          <a:solidFill>
                            <a:srgbClr val="000000"/>
                          </a:solidFill>
                          <a:effectLst/>
                          <a:latin typeface="Helvetica Light" panose="020B0403020202020204"/>
                          <a:ea typeface="+mn-ea"/>
                          <a:cs typeface="+mn-cs"/>
                        </a:rPr>
                        <a:t>$370</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marL="0" algn="ctr" defTabSz="914400" rtl="0" eaLnBrk="1" fontAlgn="base" latinLnBrk="0" hangingPunct="1"/>
                      <a:r>
                        <a:rPr lang="en-US" sz="1200" b="0" i="0" kern="1200">
                          <a:solidFill>
                            <a:srgbClr val="000000"/>
                          </a:solidFill>
                          <a:effectLst/>
                          <a:latin typeface="Helvetica Light" panose="020B0403020202020204"/>
                          <a:ea typeface="+mn-ea"/>
                          <a:cs typeface="+mn-cs"/>
                        </a:rPr>
                        <a:t>$320</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200" b="0" i="0">
                          <a:solidFill>
                            <a:srgbClr val="000000"/>
                          </a:solidFill>
                          <a:effectLst/>
                          <a:latin typeface="Helvetica Light" panose="020B0403020202020204"/>
                        </a:rPr>
                        <a:t>$130</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200" b="0" i="0">
                          <a:solidFill>
                            <a:srgbClr val="000000"/>
                          </a:solidFill>
                          <a:effectLst/>
                          <a:latin typeface="Helvetica Light" panose="020B0403020202020204"/>
                        </a:rPr>
                        <a:t>$50</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620360524"/>
                  </a:ext>
                </a:extLst>
              </a:tr>
            </a:tbl>
          </a:graphicData>
        </a:graphic>
      </p:graphicFrame>
      <p:sp>
        <p:nvSpPr>
          <p:cNvPr id="2" name="Title 1">
            <a:extLst>
              <a:ext uri="{FF2B5EF4-FFF2-40B4-BE49-F238E27FC236}">
                <a16:creationId xmlns:a16="http://schemas.microsoft.com/office/drawing/2014/main" id="{096122E0-227D-486F-9C3A-444AB5E67481}"/>
              </a:ext>
            </a:extLst>
          </p:cNvPr>
          <p:cNvSpPr>
            <a:spLocks noGrp="1"/>
          </p:cNvSpPr>
          <p:nvPr>
            <p:ph type="title"/>
          </p:nvPr>
        </p:nvSpPr>
        <p:spPr/>
        <p:txBody>
          <a:bodyPr/>
          <a:lstStyle/>
          <a:p>
            <a:r>
              <a:rPr lang="en-US">
                <a:latin typeface="Helvetica Light"/>
              </a:rPr>
              <a:t>OLIVE BRANCH COLLECTION</a:t>
            </a:r>
            <a:endParaRPr lang="en-US"/>
          </a:p>
        </p:txBody>
      </p:sp>
      <p:sp>
        <p:nvSpPr>
          <p:cNvPr id="14" name="Content Placeholder 15">
            <a:extLst>
              <a:ext uri="{FF2B5EF4-FFF2-40B4-BE49-F238E27FC236}">
                <a16:creationId xmlns:a16="http://schemas.microsoft.com/office/drawing/2014/main" id="{81C07B0C-9AFD-4DCC-BDD7-1E2C10353865}"/>
              </a:ext>
            </a:extLst>
          </p:cNvPr>
          <p:cNvSpPr>
            <a:spLocks noGrp="1"/>
          </p:cNvSpPr>
          <p:nvPr>
            <p:ph idx="1"/>
          </p:nvPr>
        </p:nvSpPr>
        <p:spPr>
          <a:xfrm>
            <a:off x="838200" y="1221972"/>
            <a:ext cx="10515600" cy="4800600"/>
          </a:xfrm>
        </p:spPr>
        <p:txBody>
          <a:bodyPr>
            <a:normAutofit/>
          </a:bodyPr>
          <a:lstStyle/>
          <a:p>
            <a:pPr marL="0" indent="0" algn="l" rtl="0" fontAlgn="base">
              <a:spcBef>
                <a:spcPts val="600"/>
              </a:spcBef>
              <a:spcAft>
                <a:spcPts val="600"/>
              </a:spcAft>
              <a:buNone/>
            </a:pPr>
            <a:r>
              <a:rPr lang="en-US" b="1" i="0" u="none" strike="noStrike">
                <a:solidFill>
                  <a:srgbClr val="000000"/>
                </a:solidFill>
                <a:effectLst/>
                <a:latin typeface="Helvetica Light" panose="020B0403020202020204"/>
              </a:rPr>
              <a:t>LAUNCH: 		</a:t>
            </a:r>
            <a:r>
              <a:rPr lang="en-US" b="0" i="0" u="none" strike="noStrike">
                <a:solidFill>
                  <a:srgbClr val="000000"/>
                </a:solidFill>
                <a:effectLst/>
                <a:latin typeface="Helvetica Light" panose="020B0403020202020204"/>
              </a:rPr>
              <a:t>8/1/2022</a:t>
            </a:r>
            <a:r>
              <a:rPr lang="en-US" b="0" i="0">
                <a:solidFill>
                  <a:srgbClr val="000000"/>
                </a:solidFill>
                <a:effectLst/>
                <a:latin typeface="Helvetica Light" panose="020B0403020202020204"/>
              </a:rPr>
              <a:t>​</a:t>
            </a:r>
            <a:endParaRPr lang="en-US" b="0" i="0">
              <a:solidFill>
                <a:srgbClr val="000000"/>
              </a:solidFill>
              <a:effectLst/>
              <a:latin typeface="Arial" panose="020B0604020202020204" pitchFamily="34" charset="0"/>
            </a:endParaRPr>
          </a:p>
        </p:txBody>
      </p:sp>
      <p:pic>
        <p:nvPicPr>
          <p:cNvPr id="3074" name="Picture 2" descr="Full screen preview">
            <a:extLst>
              <a:ext uri="{FF2B5EF4-FFF2-40B4-BE49-F238E27FC236}">
                <a16:creationId xmlns:a16="http://schemas.microsoft.com/office/drawing/2014/main" id="{50487D20-87F7-4D13-92BA-2254BF5D7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4182" y="2084107"/>
            <a:ext cx="543822" cy="16761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C4DC2E9-29BA-4B46-A391-596F51B4AB3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532246" y="2169817"/>
            <a:ext cx="1768433" cy="1425133"/>
          </a:xfrm>
          <a:prstGeom prst="rect">
            <a:avLst/>
          </a:prstGeom>
        </p:spPr>
      </p:pic>
      <p:pic>
        <p:nvPicPr>
          <p:cNvPr id="1026" name="Picture 2" descr="Full screen preview">
            <a:extLst>
              <a:ext uri="{FF2B5EF4-FFF2-40B4-BE49-F238E27FC236}">
                <a16:creationId xmlns:a16="http://schemas.microsoft.com/office/drawing/2014/main" id="{FCC55CF1-5429-4F8B-957A-B9128058EA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9199" y="2472678"/>
            <a:ext cx="1973344" cy="90692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picture containing electronics, camera lens&#10;&#10;Description automatically generated">
            <a:extLst>
              <a:ext uri="{FF2B5EF4-FFF2-40B4-BE49-F238E27FC236}">
                <a16:creationId xmlns:a16="http://schemas.microsoft.com/office/drawing/2014/main" id="{410DDC50-4ACB-4981-97E9-A82203EB1C0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060138" y="4886782"/>
            <a:ext cx="647443" cy="496445"/>
          </a:xfrm>
          <a:prstGeom prst="rect">
            <a:avLst/>
          </a:prstGeom>
        </p:spPr>
      </p:pic>
      <p:pic>
        <p:nvPicPr>
          <p:cNvPr id="16" name="Picture 2" descr="Full screen preview">
            <a:extLst>
              <a:ext uri="{FF2B5EF4-FFF2-40B4-BE49-F238E27FC236}">
                <a16:creationId xmlns:a16="http://schemas.microsoft.com/office/drawing/2014/main" id="{01058DE5-0C99-48E4-9EC4-61EB987587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3327" y="2392844"/>
            <a:ext cx="1819150" cy="10586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1" descr="A picture containing device, frisbee&#10;&#10;Description automatically generated">
            <a:extLst>
              <a:ext uri="{FF2B5EF4-FFF2-40B4-BE49-F238E27FC236}">
                <a16:creationId xmlns:a16="http://schemas.microsoft.com/office/drawing/2014/main" id="{F7CE0936-2B27-440A-904C-0D163917FDA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280348" y="4856367"/>
            <a:ext cx="583789" cy="550519"/>
          </a:xfrm>
          <a:prstGeom prst="rect">
            <a:avLst/>
          </a:prstGeom>
        </p:spPr>
      </p:pic>
      <p:pic>
        <p:nvPicPr>
          <p:cNvPr id="24" name="Picture 6" descr="A close-up of a camera lens&#10;&#10;Description automatically generated">
            <a:extLst>
              <a:ext uri="{FF2B5EF4-FFF2-40B4-BE49-F238E27FC236}">
                <a16:creationId xmlns:a16="http://schemas.microsoft.com/office/drawing/2014/main" id="{030A5BF2-B9FD-4B79-8573-49C25F4128FB}"/>
              </a:ext>
            </a:extLst>
          </p:cNvPr>
          <p:cNvPicPr>
            <a:picLocks noChangeAspect="1"/>
          </p:cNvPicPr>
          <p:nvPr/>
        </p:nvPicPr>
        <p:blipFill>
          <a:blip r:embed="rId9"/>
          <a:stretch>
            <a:fillRect/>
          </a:stretch>
        </p:blipFill>
        <p:spPr>
          <a:xfrm>
            <a:off x="2903992" y="4839926"/>
            <a:ext cx="583789" cy="560438"/>
          </a:xfrm>
          <a:prstGeom prst="rect">
            <a:avLst/>
          </a:prstGeom>
        </p:spPr>
      </p:pic>
      <p:pic>
        <p:nvPicPr>
          <p:cNvPr id="25" name="Picture 51" descr="A picture containing device, frisbee&#10;&#10;Description automatically generated">
            <a:extLst>
              <a:ext uri="{FF2B5EF4-FFF2-40B4-BE49-F238E27FC236}">
                <a16:creationId xmlns:a16="http://schemas.microsoft.com/office/drawing/2014/main" id="{BB9AD643-2CAA-48A2-9A49-5ECFF4D0FEA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84719" y="4886782"/>
            <a:ext cx="468493" cy="441793"/>
          </a:xfrm>
          <a:prstGeom prst="rect">
            <a:avLst/>
          </a:prstGeom>
        </p:spPr>
      </p:pic>
      <p:pic>
        <p:nvPicPr>
          <p:cNvPr id="26" name="Picture 6" descr="A close-up of a camera lens&#10;&#10;Description automatically generated">
            <a:extLst>
              <a:ext uri="{FF2B5EF4-FFF2-40B4-BE49-F238E27FC236}">
                <a16:creationId xmlns:a16="http://schemas.microsoft.com/office/drawing/2014/main" id="{BFD49958-9813-49AB-B470-8141348C5873}"/>
              </a:ext>
            </a:extLst>
          </p:cNvPr>
          <p:cNvPicPr>
            <a:picLocks noChangeAspect="1"/>
          </p:cNvPicPr>
          <p:nvPr/>
        </p:nvPicPr>
        <p:blipFill>
          <a:blip r:embed="rId9"/>
          <a:stretch>
            <a:fillRect/>
          </a:stretch>
        </p:blipFill>
        <p:spPr>
          <a:xfrm>
            <a:off x="7461115" y="4878822"/>
            <a:ext cx="468492" cy="449753"/>
          </a:xfrm>
          <a:prstGeom prst="rect">
            <a:avLst/>
          </a:prstGeom>
        </p:spPr>
      </p:pic>
      <p:pic>
        <p:nvPicPr>
          <p:cNvPr id="34" name="Picture 33" descr="A picture containing electronics, camera lens&#10;&#10;Description automatically generated">
            <a:extLst>
              <a:ext uri="{FF2B5EF4-FFF2-40B4-BE49-F238E27FC236}">
                <a16:creationId xmlns:a16="http://schemas.microsoft.com/office/drawing/2014/main" id="{698F8F01-D0BF-4C19-8BFE-9AD50D8D645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86393" y="4900891"/>
            <a:ext cx="529965" cy="406365"/>
          </a:xfrm>
          <a:prstGeom prst="rect">
            <a:avLst/>
          </a:prstGeom>
        </p:spPr>
      </p:pic>
      <p:pic>
        <p:nvPicPr>
          <p:cNvPr id="29" name="Picture 51" descr="A picture containing device, frisbee&#10;&#10;Description automatically generated">
            <a:extLst>
              <a:ext uri="{FF2B5EF4-FFF2-40B4-BE49-F238E27FC236}">
                <a16:creationId xmlns:a16="http://schemas.microsoft.com/office/drawing/2014/main" id="{548C0DB3-6A69-4056-82F4-635139867B9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530466" y="4888107"/>
            <a:ext cx="468493" cy="441793"/>
          </a:xfrm>
          <a:prstGeom prst="rect">
            <a:avLst/>
          </a:prstGeom>
        </p:spPr>
      </p:pic>
      <p:pic>
        <p:nvPicPr>
          <p:cNvPr id="31" name="Picture 6" descr="A close-up of a camera lens&#10;&#10;Description automatically generated">
            <a:extLst>
              <a:ext uri="{FF2B5EF4-FFF2-40B4-BE49-F238E27FC236}">
                <a16:creationId xmlns:a16="http://schemas.microsoft.com/office/drawing/2014/main" id="{4B0A3A13-573E-4294-B75B-0A7C992B0ECC}"/>
              </a:ext>
            </a:extLst>
          </p:cNvPr>
          <p:cNvPicPr>
            <a:picLocks noChangeAspect="1"/>
          </p:cNvPicPr>
          <p:nvPr/>
        </p:nvPicPr>
        <p:blipFill>
          <a:blip r:embed="rId9"/>
          <a:stretch>
            <a:fillRect/>
          </a:stretch>
        </p:blipFill>
        <p:spPr>
          <a:xfrm>
            <a:off x="10006862" y="4880147"/>
            <a:ext cx="468492" cy="449753"/>
          </a:xfrm>
          <a:prstGeom prst="rect">
            <a:avLst/>
          </a:prstGeom>
        </p:spPr>
      </p:pic>
      <p:pic>
        <p:nvPicPr>
          <p:cNvPr id="36" name="Picture 35" descr="A picture containing electronics, camera lens&#10;&#10;Description automatically generated">
            <a:extLst>
              <a:ext uri="{FF2B5EF4-FFF2-40B4-BE49-F238E27FC236}">
                <a16:creationId xmlns:a16="http://schemas.microsoft.com/office/drawing/2014/main" id="{5C0D5D0C-8FD7-487D-95DC-D1FC990CBE0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432140" y="4902216"/>
            <a:ext cx="529965" cy="406365"/>
          </a:xfrm>
          <a:prstGeom prst="rect">
            <a:avLst/>
          </a:prstGeom>
        </p:spPr>
      </p:pic>
    </p:spTree>
    <p:extLst>
      <p:ext uri="{BB962C8B-B14F-4D97-AF65-F5344CB8AC3E}">
        <p14:creationId xmlns:p14="http://schemas.microsoft.com/office/powerpoint/2010/main" val="350287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7808F-3F15-4851-85F2-3EC6E7CD0833}"/>
              </a:ext>
            </a:extLst>
          </p:cNvPr>
          <p:cNvSpPr>
            <a:spLocks noGrp="1"/>
          </p:cNvSpPr>
          <p:nvPr>
            <p:ph type="ctrTitle"/>
          </p:nvPr>
        </p:nvSpPr>
        <p:spPr/>
        <p:txBody>
          <a:bodyPr/>
          <a:lstStyle/>
          <a:p>
            <a:r>
              <a:rPr lang="en-US"/>
              <a:t>NEW AUTUMN PUMPKIN COLLECTION</a:t>
            </a:r>
          </a:p>
        </p:txBody>
      </p:sp>
      <p:sp>
        <p:nvSpPr>
          <p:cNvPr id="3" name="Subtitle 2">
            <a:extLst>
              <a:ext uri="{FF2B5EF4-FFF2-40B4-BE49-F238E27FC236}">
                <a16:creationId xmlns:a16="http://schemas.microsoft.com/office/drawing/2014/main" id="{0344E2B4-2D9D-4700-8589-8C4B66E3366E}"/>
              </a:ext>
            </a:extLst>
          </p:cNvPr>
          <p:cNvSpPr>
            <a:spLocks noGrp="1"/>
          </p:cNvSpPr>
          <p:nvPr>
            <p:ph type="subTitle" idx="1"/>
          </p:nvPr>
        </p:nvSpPr>
        <p:spPr/>
        <p:txBody>
          <a:bodyPr/>
          <a:lstStyle/>
          <a:p>
            <a:r>
              <a:rPr lang="en-US"/>
              <a:t>Collection Launch Date: 9/1/2022</a:t>
            </a:r>
          </a:p>
        </p:txBody>
      </p:sp>
    </p:spTree>
    <p:extLst>
      <p:ext uri="{BB962C8B-B14F-4D97-AF65-F5344CB8AC3E}">
        <p14:creationId xmlns:p14="http://schemas.microsoft.com/office/powerpoint/2010/main" val="45498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FDC62-123A-47B3-8F6A-C2AE6215DD4A}"/>
              </a:ext>
            </a:extLst>
          </p:cNvPr>
          <p:cNvSpPr>
            <a:spLocks noGrp="1"/>
          </p:cNvSpPr>
          <p:nvPr>
            <p:ph type="title"/>
          </p:nvPr>
        </p:nvSpPr>
        <p:spPr/>
        <p:txBody>
          <a:bodyPr/>
          <a:lstStyle/>
          <a:p>
            <a:r>
              <a:rPr lang="en-US">
                <a:latin typeface="Helvetica Light"/>
              </a:rPr>
              <a:t>AUTUMN PUMPKINS</a:t>
            </a:r>
            <a:endParaRPr lang="en-US"/>
          </a:p>
        </p:txBody>
      </p:sp>
      <p:sp>
        <p:nvSpPr>
          <p:cNvPr id="16" name="Content Placeholder 15">
            <a:extLst>
              <a:ext uri="{FF2B5EF4-FFF2-40B4-BE49-F238E27FC236}">
                <a16:creationId xmlns:a16="http://schemas.microsoft.com/office/drawing/2014/main" id="{D098309F-2683-4979-8532-58852C0B7593}"/>
              </a:ext>
            </a:extLst>
          </p:cNvPr>
          <p:cNvSpPr>
            <a:spLocks noGrp="1"/>
          </p:cNvSpPr>
          <p:nvPr>
            <p:ph idx="1"/>
          </p:nvPr>
        </p:nvSpPr>
        <p:spPr>
          <a:xfrm>
            <a:off x="857332" y="1273995"/>
            <a:ext cx="10515600" cy="4685581"/>
          </a:xfrm>
        </p:spPr>
        <p:txBody>
          <a:bodyPr/>
          <a:lstStyle/>
          <a:p>
            <a:pPr marL="0" indent="0" algn="l" rtl="0" fontAlgn="base">
              <a:spcBef>
                <a:spcPts val="0"/>
              </a:spcBef>
              <a:buNone/>
            </a:pPr>
            <a:r>
              <a:rPr lang="en-US" b="1">
                <a:solidFill>
                  <a:srgbClr val="000000"/>
                </a:solidFill>
                <a:latin typeface="Helvetica Light" panose="020B0403020202020204"/>
              </a:rPr>
              <a:t>L</a:t>
            </a:r>
            <a:r>
              <a:rPr lang="en-US" b="1" i="0" u="none" strike="noStrike">
                <a:solidFill>
                  <a:srgbClr val="000000"/>
                </a:solidFill>
                <a:effectLst/>
                <a:latin typeface="Helvetica Light" panose="020B0403020202020204"/>
              </a:rPr>
              <a:t>AUNCH: 		</a:t>
            </a:r>
            <a:r>
              <a:rPr lang="en-US">
                <a:solidFill>
                  <a:srgbClr val="000000"/>
                </a:solidFill>
                <a:latin typeface="Helvetica Light" panose="020B0403020202020204"/>
              </a:rPr>
              <a:t>9</a:t>
            </a:r>
            <a:r>
              <a:rPr lang="en-US" b="0" i="0" u="none" strike="noStrike">
                <a:solidFill>
                  <a:srgbClr val="000000"/>
                </a:solidFill>
                <a:effectLst/>
                <a:latin typeface="Helvetica Light" panose="020B0403020202020204"/>
              </a:rPr>
              <a:t>/1/2022</a:t>
            </a:r>
            <a:r>
              <a:rPr lang="en-US" b="0" i="0">
                <a:solidFill>
                  <a:srgbClr val="000000"/>
                </a:solidFill>
                <a:effectLst/>
                <a:latin typeface="Helvetica Light" panose="020B0403020202020204"/>
              </a:rPr>
              <a:t>​</a:t>
            </a:r>
            <a:endParaRPr lang="en-US" b="0" i="0">
              <a:solidFill>
                <a:srgbClr val="000000"/>
              </a:solidFill>
              <a:effectLst/>
              <a:latin typeface="Arial" panose="020B0604020202020204" pitchFamily="34" charset="0"/>
            </a:endParaRPr>
          </a:p>
          <a:p>
            <a:pPr marL="0" indent="0" algn="l" rtl="0" fontAlgn="base">
              <a:spcBef>
                <a:spcPts val="0"/>
              </a:spcBef>
              <a:buNone/>
            </a:pPr>
            <a:r>
              <a:rPr lang="en-US" b="1" i="0" u="none" strike="noStrike">
                <a:solidFill>
                  <a:srgbClr val="000000"/>
                </a:solidFill>
                <a:effectLst/>
                <a:latin typeface="Helvetica Light" panose="020B0403020202020204"/>
              </a:rPr>
              <a:t>ETA to EB: 		</a:t>
            </a:r>
            <a:r>
              <a:rPr lang="en-US" i="0" u="none" strike="noStrike">
                <a:solidFill>
                  <a:srgbClr val="000000"/>
                </a:solidFill>
                <a:effectLst/>
                <a:latin typeface="Helvetica Light" panose="020B0403020202020204"/>
              </a:rPr>
              <a:t>7</a:t>
            </a:r>
            <a:r>
              <a:rPr lang="en-US" b="0" i="0" u="none" strike="noStrike">
                <a:solidFill>
                  <a:srgbClr val="000000"/>
                </a:solidFill>
                <a:effectLst/>
                <a:latin typeface="Helvetica Light" panose="020B0403020202020204"/>
              </a:rPr>
              <a:t>/1/2022</a:t>
            </a:r>
            <a:r>
              <a:rPr lang="en-US" b="0" i="0">
                <a:solidFill>
                  <a:srgbClr val="000000"/>
                </a:solidFill>
                <a:effectLst/>
                <a:latin typeface="Helvetica Light" panose="020B0403020202020204"/>
              </a:rPr>
              <a:t>​* (*Varies by SKU &amp; color)</a:t>
            </a:r>
            <a:endParaRPr lang="en-US" b="0" i="0">
              <a:solidFill>
                <a:srgbClr val="000000"/>
              </a:solidFill>
              <a:effectLst/>
              <a:latin typeface="Arial" panose="020B0604020202020204" pitchFamily="34" charset="0"/>
            </a:endParaRPr>
          </a:p>
          <a:p>
            <a:endParaRPr lang="en-US"/>
          </a:p>
        </p:txBody>
      </p:sp>
      <p:graphicFrame>
        <p:nvGraphicFramePr>
          <p:cNvPr id="4" name="Table 3">
            <a:extLst>
              <a:ext uri="{FF2B5EF4-FFF2-40B4-BE49-F238E27FC236}">
                <a16:creationId xmlns:a16="http://schemas.microsoft.com/office/drawing/2014/main" id="{41B6861A-A913-4B88-AED7-847B83AEC101}"/>
              </a:ext>
            </a:extLst>
          </p:cNvPr>
          <p:cNvGraphicFramePr>
            <a:graphicFrameLocks noGrp="1"/>
          </p:cNvGraphicFramePr>
          <p:nvPr>
            <p:extLst>
              <p:ext uri="{D42A27DB-BD31-4B8C-83A1-F6EECF244321}">
                <p14:modId xmlns:p14="http://schemas.microsoft.com/office/powerpoint/2010/main" val="1279784449"/>
              </p:ext>
            </p:extLst>
          </p:nvPr>
        </p:nvGraphicFramePr>
        <p:xfrm>
          <a:off x="907476" y="1973727"/>
          <a:ext cx="8101408" cy="4112992"/>
        </p:xfrm>
        <a:graphic>
          <a:graphicData uri="http://schemas.openxmlformats.org/drawingml/2006/table">
            <a:tbl>
              <a:tblPr/>
              <a:tblGrid>
                <a:gridCol w="1393952">
                  <a:extLst>
                    <a:ext uri="{9D8B030D-6E8A-4147-A177-3AD203B41FA5}">
                      <a16:colId xmlns:a16="http://schemas.microsoft.com/office/drawing/2014/main" val="1792895825"/>
                    </a:ext>
                  </a:extLst>
                </a:gridCol>
                <a:gridCol w="2167341">
                  <a:extLst>
                    <a:ext uri="{9D8B030D-6E8A-4147-A177-3AD203B41FA5}">
                      <a16:colId xmlns:a16="http://schemas.microsoft.com/office/drawing/2014/main" val="1577955230"/>
                    </a:ext>
                  </a:extLst>
                </a:gridCol>
                <a:gridCol w="2556769">
                  <a:extLst>
                    <a:ext uri="{9D8B030D-6E8A-4147-A177-3AD203B41FA5}">
                      <a16:colId xmlns:a16="http://schemas.microsoft.com/office/drawing/2014/main" val="4219588562"/>
                    </a:ext>
                  </a:extLst>
                </a:gridCol>
                <a:gridCol w="1983346">
                  <a:extLst>
                    <a:ext uri="{9D8B030D-6E8A-4147-A177-3AD203B41FA5}">
                      <a16:colId xmlns:a16="http://schemas.microsoft.com/office/drawing/2014/main" val="3021853073"/>
                    </a:ext>
                  </a:extLst>
                </a:gridCol>
              </a:tblGrid>
              <a:tr h="1554614">
                <a:tc>
                  <a:txBody>
                    <a:bodyPr/>
                    <a:lstStyle/>
                    <a:p>
                      <a:pPr algn="ctr" fontAlgn="auto"/>
                      <a:r>
                        <a:rPr lang="en-US" sz="1200" b="0" i="0">
                          <a:solidFill>
                            <a:srgbClr val="000000"/>
                          </a:solidFill>
                          <a:effectLst/>
                          <a:latin typeface="Helvetica Light" panose="020B0403020202020204"/>
                        </a:rPr>
                        <a:t>IMAGE</a:t>
                      </a:r>
                      <a:r>
                        <a:rPr lang="en-US" sz="1600" b="0" i="0">
                          <a:solidFill>
                            <a:srgbClr val="000000"/>
                          </a:solidFill>
                          <a:effectLst/>
                          <a:latin typeface="Helvetica Light" panose="020B0403020202020204"/>
                        </a:rPr>
                        <a:t>​</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algn="ctr" fontAlgn="auto"/>
                      <a:r>
                        <a:rPr lang="en-US" sz="1200" b="0" i="0">
                          <a:solidFill>
                            <a:srgbClr val="000000"/>
                          </a:solidFill>
                          <a:effectLst/>
                          <a:latin typeface="Helvetica Light" panose="020B0403020202020204"/>
                        </a:rPr>
                        <a:t>​</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auto"/>
                      <a:r>
                        <a:rPr lang="en-US" sz="1600" b="0" i="0">
                          <a:solidFill>
                            <a:srgbClr val="000000"/>
                          </a:solidFill>
                          <a:effectLst/>
                          <a:latin typeface="Helvetica Light" panose="020B0403020202020204"/>
                        </a:rPr>
                        <a:t>​</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auto"/>
                      <a:endParaRPr lang="en-US" sz="1600" b="0" i="0">
                        <a:solidFill>
                          <a:srgbClr val="000000"/>
                        </a:solidFill>
                        <a:effectLst/>
                        <a:latin typeface="Helvetica Light" panose="020B0403020202020204"/>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3685991202"/>
                  </a:ext>
                </a:extLst>
              </a:tr>
              <a:tr h="490056">
                <a:tc>
                  <a:txBody>
                    <a:bodyPr/>
                    <a:lstStyle/>
                    <a:p>
                      <a:pPr algn="ctr" fontAlgn="base"/>
                      <a:r>
                        <a:rPr lang="en-US" sz="1200" b="0" i="0">
                          <a:solidFill>
                            <a:srgbClr val="000000"/>
                          </a:solidFill>
                          <a:effectLst/>
                          <a:latin typeface="Helvetica Light" panose="020B0403020202020204"/>
                        </a:rPr>
                        <a:t>SHAPE​</a:t>
                      </a:r>
                      <a:endParaRPr lang="en-US" b="0" i="0">
                        <a:solidFill>
                          <a:srgbClr val="000000"/>
                        </a:solidFill>
                        <a:effectLst/>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algn="ctr" defTabSz="914400" rtl="0" eaLnBrk="1" fontAlgn="base" latinLnBrk="0" hangingPunct="1"/>
                      <a:r>
                        <a:rPr lang="en-US" sz="1400" b="0" i="0" kern="1200">
                          <a:solidFill>
                            <a:srgbClr val="000000"/>
                          </a:solidFill>
                          <a:effectLst/>
                          <a:latin typeface="Helvetica Light" panose="020B0403020202020204"/>
                          <a:ea typeface="+mn-ea"/>
                          <a:cs typeface="+mn-cs"/>
                        </a:rPr>
                        <a:t>Pumpkin Cocotte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400" b="0" i="0">
                          <a:solidFill>
                            <a:srgbClr val="000000"/>
                          </a:solidFill>
                          <a:effectLst/>
                          <a:latin typeface="Helvetica Light" panose="020B0403020202020204"/>
                        </a:rPr>
                        <a:t>Pumpkin Baker</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400" b="0" i="0">
                          <a:solidFill>
                            <a:srgbClr val="000000"/>
                          </a:solidFill>
                          <a:effectLst/>
                          <a:latin typeface="Helvetica Light" panose="020B0403020202020204"/>
                        </a:rPr>
                        <a:t>Pumpkin </a:t>
                      </a:r>
                    </a:p>
                    <a:p>
                      <a:pPr algn="ctr" fontAlgn="base"/>
                      <a:r>
                        <a:rPr lang="en-US" sz="1400" b="0" i="0">
                          <a:solidFill>
                            <a:srgbClr val="000000"/>
                          </a:solidFill>
                          <a:effectLst/>
                          <a:latin typeface="Helvetica Light" panose="020B0403020202020204"/>
                        </a:rPr>
                        <a:t>Mini Cocotte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944416307"/>
                  </a:ext>
                </a:extLst>
              </a:tr>
              <a:tr h="354418">
                <a:tc>
                  <a:txBody>
                    <a:bodyPr/>
                    <a:lstStyle/>
                    <a:p>
                      <a:pPr marL="0" algn="ctr" defTabSz="914400" rtl="0" eaLnBrk="1" fontAlgn="base" latinLnBrk="0" hangingPunct="1"/>
                      <a:r>
                        <a:rPr lang="en-US" sz="1200" b="0" i="0" kern="1200">
                          <a:solidFill>
                            <a:srgbClr val="000000"/>
                          </a:solidFill>
                          <a:effectLst/>
                          <a:latin typeface="Helvetica Light" panose="020B0403020202020204"/>
                          <a:ea typeface="+mn-ea"/>
                          <a:cs typeface="+mn-cs"/>
                        </a:rPr>
                        <a:t>MATERIAL​</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algn="ctr" defTabSz="914400" rtl="0" eaLnBrk="1" fontAlgn="base" latinLnBrk="0" hangingPunct="1"/>
                      <a:r>
                        <a:rPr lang="en-US" sz="1400" b="0" i="0" kern="1200">
                          <a:solidFill>
                            <a:srgbClr val="000000"/>
                          </a:solidFill>
                          <a:effectLst/>
                          <a:latin typeface="Helvetica Light" panose="020B0403020202020204"/>
                          <a:ea typeface="+mn-ea"/>
                          <a:cs typeface="+mn-cs"/>
                        </a:rPr>
                        <a:t>Cast Iron​</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400" b="0" i="0">
                          <a:solidFill>
                            <a:srgbClr val="000000"/>
                          </a:solidFill>
                          <a:effectLst/>
                          <a:latin typeface="Helvetica Light" panose="020B0403020202020204"/>
                        </a:rPr>
                        <a:t>Stoneware​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400" b="0" i="0">
                          <a:solidFill>
                            <a:srgbClr val="000000"/>
                          </a:solidFill>
                          <a:effectLst/>
                          <a:latin typeface="Helvetica Light" panose="020B0403020202020204"/>
                        </a:rPr>
                        <a:t>Stoneware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701873103"/>
                  </a:ext>
                </a:extLst>
              </a:tr>
              <a:tr h="354418">
                <a:tc>
                  <a:txBody>
                    <a:bodyPr/>
                    <a:lstStyle/>
                    <a:p>
                      <a:pPr marL="0" algn="ctr" defTabSz="914400" rtl="0" eaLnBrk="1" fontAlgn="base" latinLnBrk="0" hangingPunct="1"/>
                      <a:r>
                        <a:rPr lang="en-US" sz="1200" b="0" i="0" kern="1200">
                          <a:solidFill>
                            <a:srgbClr val="000000"/>
                          </a:solidFill>
                          <a:effectLst/>
                          <a:latin typeface="Helvetica Light" panose="020B0403020202020204"/>
                          <a:ea typeface="+mn-ea"/>
                          <a:cs typeface="+mn-cs"/>
                        </a:rPr>
                        <a:t>SIZE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algn="ctr" defTabSz="914400" rtl="0" eaLnBrk="1" fontAlgn="base" latinLnBrk="0" hangingPunct="1"/>
                      <a:r>
                        <a:rPr lang="en-US" sz="1400" b="0" i="0" kern="1200">
                          <a:solidFill>
                            <a:srgbClr val="000000"/>
                          </a:solidFill>
                          <a:effectLst/>
                          <a:latin typeface="Helvetica Light" panose="020B0403020202020204"/>
                          <a:ea typeface="+mn-ea"/>
                          <a:cs typeface="+mn-cs"/>
                        </a:rPr>
                        <a:t>4 qt.</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400" b="0" i="0">
                          <a:solidFill>
                            <a:srgbClr val="000000"/>
                          </a:solidFill>
                          <a:effectLst/>
                          <a:latin typeface="Helvetica Light" panose="020B0403020202020204"/>
                        </a:rPr>
                        <a:t>9”</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400" b="0" i="0">
                          <a:solidFill>
                            <a:srgbClr val="000000"/>
                          </a:solidFill>
                          <a:effectLst/>
                          <a:latin typeface="Helvetica Light" panose="020B0403020202020204"/>
                        </a:rPr>
                        <a:t>350ml</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846614732"/>
                  </a:ext>
                </a:extLst>
              </a:tr>
              <a:tr h="490056">
                <a:tc>
                  <a:txBody>
                    <a:bodyPr/>
                    <a:lstStyle/>
                    <a:p>
                      <a:pPr marL="0" algn="ctr" defTabSz="914400" rtl="0" eaLnBrk="1" fontAlgn="base" latinLnBrk="0" hangingPunct="1"/>
                      <a:r>
                        <a:rPr lang="en-US" sz="1200" b="0" i="0" kern="1200">
                          <a:solidFill>
                            <a:srgbClr val="000000"/>
                          </a:solidFill>
                          <a:effectLst/>
                          <a:latin typeface="Helvetica Light" panose="020B0403020202020204"/>
                          <a:ea typeface="+mn-ea"/>
                          <a:cs typeface="+mn-cs"/>
                        </a:rPr>
                        <a:t>COLOR</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gridSpan="3">
                  <a:txBody>
                    <a:bodyPr/>
                    <a:lstStyle/>
                    <a:p>
                      <a:pPr marL="0" lvl="0" algn="ctr">
                        <a:buNone/>
                      </a:pPr>
                      <a:r>
                        <a:rPr lang="en-US" sz="1400">
                          <a:latin typeface="Helvetica Light" panose="020B0403020202020204"/>
                        </a:rPr>
                        <a:t>Persimmon, Meringue &amp; Sea Salt</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hMerge="1">
                  <a:txBody>
                    <a:bodyPr/>
                    <a:lstStyle/>
                    <a:p>
                      <a:pPr marL="0" lvl="0" algn="ctr">
                        <a:buNone/>
                      </a:pPr>
                      <a:r>
                        <a:rPr lang="en-US" sz="1400">
                          <a:latin typeface="Helvetica Light" panose="020B0403020202020204"/>
                        </a:rPr>
                        <a:t>Persimmon, Meringue, </a:t>
                      </a:r>
                    </a:p>
                    <a:p>
                      <a:pPr marL="0" lvl="0" algn="ctr">
                        <a:buNone/>
                      </a:pPr>
                      <a:r>
                        <a:rPr lang="en-US" sz="1400">
                          <a:latin typeface="Helvetica Light" panose="020B0403020202020204"/>
                        </a:rPr>
                        <a:t>Sea Salt, Cotton</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hMerge="1">
                  <a:txBody>
                    <a:bodyPr/>
                    <a:lstStyle/>
                    <a:p>
                      <a:pPr marL="0" lvl="0" algn="ctr">
                        <a:buNone/>
                      </a:pPr>
                      <a:r>
                        <a:rPr lang="en-US" sz="1400">
                          <a:latin typeface="Helvetica Light" panose="020B0403020202020204"/>
                        </a:rPr>
                        <a:t>Persimmon, Meringue, </a:t>
                      </a:r>
                    </a:p>
                    <a:p>
                      <a:pPr marL="0" lvl="0" algn="ctr">
                        <a:buNone/>
                      </a:pPr>
                      <a:r>
                        <a:rPr lang="en-US" sz="1400">
                          <a:latin typeface="Helvetica Light" panose="020B0403020202020204"/>
                        </a:rPr>
                        <a:t>Sea Salt</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133076541"/>
                  </a:ext>
                </a:extLst>
              </a:tr>
              <a:tr h="420663">
                <a:tc>
                  <a:txBody>
                    <a:bodyPr/>
                    <a:lstStyle/>
                    <a:p>
                      <a:pPr marL="0" algn="ctr" defTabSz="914400" rtl="0" eaLnBrk="1" fontAlgn="base" latinLnBrk="0" hangingPunct="1"/>
                      <a:r>
                        <a:rPr lang="en-US" sz="1200" b="0" i="0" kern="1200">
                          <a:solidFill>
                            <a:srgbClr val="000000"/>
                          </a:solidFill>
                          <a:effectLst/>
                          <a:latin typeface="Helvetica Light" panose="020B0403020202020204"/>
                          <a:ea typeface="+mn-ea"/>
                          <a:cs typeface="+mn-cs"/>
                        </a:rPr>
                        <a:t>SKU</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algn="ctr" defTabSz="914400" rtl="0" eaLnBrk="1" fontAlgn="base" latinLnBrk="0" hangingPunct="1"/>
                      <a:r>
                        <a:rPr lang="en-US" sz="1400" b="0" i="0" kern="1200">
                          <a:solidFill>
                            <a:srgbClr val="000000"/>
                          </a:solidFill>
                          <a:effectLst/>
                          <a:latin typeface="+mn-lt"/>
                          <a:ea typeface="+mn-ea"/>
                          <a:cs typeface="+mn-cs"/>
                        </a:rPr>
                        <a:t>LS2138-24XXSS</a:t>
                      </a:r>
                      <a:endParaRPr lang="en-US" sz="1400" b="0" i="0" kern="1200">
                        <a:solidFill>
                          <a:srgbClr val="000000"/>
                        </a:solidFill>
                        <a:effectLst/>
                        <a:latin typeface="Helvetica Light" panose="020B0403020202020204"/>
                        <a:ea typeface="+mn-ea"/>
                        <a:cs typeface="+mn-cs"/>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400" b="0" i="0">
                          <a:solidFill>
                            <a:srgbClr val="000000"/>
                          </a:solidFill>
                          <a:effectLst/>
                          <a:latin typeface="+mn-lt"/>
                        </a:rPr>
                        <a:t>PG4161-23XX</a:t>
                      </a:r>
                      <a:endParaRPr lang="en-US" sz="1400" b="0" i="0">
                        <a:solidFill>
                          <a:srgbClr val="000000"/>
                        </a:solidFill>
                        <a:effectLst/>
                        <a:latin typeface="Helvetica Light" panose="020B0403020202020204"/>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400" b="0" i="0">
                          <a:solidFill>
                            <a:schemeClr val="tx1"/>
                          </a:solidFill>
                          <a:effectLst/>
                          <a:latin typeface="Helvetica Light"/>
                        </a:rPr>
                        <a:t>PG4160-10XX</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3353366764"/>
                  </a:ext>
                </a:extLst>
              </a:tr>
              <a:tr h="420663">
                <a:tc>
                  <a:txBody>
                    <a:bodyPr/>
                    <a:lstStyle/>
                    <a:p>
                      <a:pPr marL="0" algn="ctr" defTabSz="914400" rtl="0" eaLnBrk="1" fontAlgn="base" latinLnBrk="0" hangingPunct="1"/>
                      <a:r>
                        <a:rPr lang="en-US" sz="1200" b="0" i="0" kern="1200">
                          <a:solidFill>
                            <a:srgbClr val="000000"/>
                          </a:solidFill>
                          <a:effectLst/>
                          <a:latin typeface="Helvetica Light" panose="020B0403020202020204"/>
                          <a:ea typeface="+mn-ea"/>
                          <a:cs typeface="+mn-cs"/>
                        </a:rPr>
                        <a:t>SRP​</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algn="ctr" defTabSz="914400" rtl="0" eaLnBrk="1" fontAlgn="base" latinLnBrk="0" hangingPunct="1"/>
                      <a:r>
                        <a:rPr lang="en-US" sz="1400" b="0" i="0" kern="1200">
                          <a:solidFill>
                            <a:srgbClr val="000000"/>
                          </a:solidFill>
                          <a:effectLst/>
                          <a:latin typeface="Helvetica Light" panose="020B0403020202020204"/>
                          <a:ea typeface="+mn-ea"/>
                          <a:cs typeface="+mn-cs"/>
                        </a:rPr>
                        <a:t>$350</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400" b="0" i="0">
                          <a:solidFill>
                            <a:schemeClr val="tx1"/>
                          </a:solidFill>
                          <a:effectLst/>
                          <a:latin typeface="Helvetica Light" panose="020B0403020202020204"/>
                        </a:rPr>
                        <a:t>$120</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400" b="0" i="0">
                          <a:solidFill>
                            <a:schemeClr val="tx1"/>
                          </a:solidFill>
                          <a:effectLst/>
                          <a:latin typeface="Helvetica Light" panose="020B0403020202020204"/>
                        </a:rPr>
                        <a:t>$30</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620360524"/>
                  </a:ext>
                </a:extLst>
              </a:tr>
            </a:tbl>
          </a:graphicData>
        </a:graphic>
      </p:graphicFrame>
      <p:pic>
        <p:nvPicPr>
          <p:cNvPr id="8" name="Picture 2" descr="Round Oven Lid">
            <a:extLst>
              <a:ext uri="{FF2B5EF4-FFF2-40B4-BE49-F238E27FC236}">
                <a16:creationId xmlns:a16="http://schemas.microsoft.com/office/drawing/2014/main" id="{DF42C2BC-AEAF-427F-BFE5-DF167587582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52585" y="1683810"/>
            <a:ext cx="1402300" cy="13905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ound Oven Lid">
            <a:extLst>
              <a:ext uri="{FF2B5EF4-FFF2-40B4-BE49-F238E27FC236}">
                <a16:creationId xmlns:a16="http://schemas.microsoft.com/office/drawing/2014/main" id="{EE7B783F-7BFE-43CB-8293-A5FEFD16E9B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82864" y="3342347"/>
            <a:ext cx="1368231" cy="13567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04985F3-20CC-458A-B42B-5C06D99A7A72}"/>
              </a:ext>
            </a:extLst>
          </p:cNvPr>
          <p:cNvSpPr txBox="1"/>
          <p:nvPr/>
        </p:nvSpPr>
        <p:spPr>
          <a:xfrm>
            <a:off x="9718065" y="3077290"/>
            <a:ext cx="147435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Helvetica Light" panose="020B0403020202020204"/>
                <a:ea typeface="+mn-ea"/>
                <a:cs typeface="Calibri"/>
              </a:rPr>
              <a:t>PERSIMMON</a:t>
            </a:r>
          </a:p>
        </p:txBody>
      </p:sp>
      <p:sp>
        <p:nvSpPr>
          <p:cNvPr id="15" name="TextBox 14">
            <a:extLst>
              <a:ext uri="{FF2B5EF4-FFF2-40B4-BE49-F238E27FC236}">
                <a16:creationId xmlns:a16="http://schemas.microsoft.com/office/drawing/2014/main" id="{30D32CBA-57CF-48F4-B704-DE08164F681B}"/>
              </a:ext>
            </a:extLst>
          </p:cNvPr>
          <p:cNvSpPr txBox="1"/>
          <p:nvPr/>
        </p:nvSpPr>
        <p:spPr>
          <a:xfrm>
            <a:off x="9748069" y="4649650"/>
            <a:ext cx="147435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Helvetica Light" panose="020B0403020202020204"/>
                <a:ea typeface="+mn-ea"/>
                <a:cs typeface="Calibri"/>
              </a:rPr>
              <a:t>MERINGUE</a:t>
            </a:r>
          </a:p>
        </p:txBody>
      </p:sp>
      <p:sp>
        <p:nvSpPr>
          <p:cNvPr id="18" name="TextBox 17">
            <a:extLst>
              <a:ext uri="{FF2B5EF4-FFF2-40B4-BE49-F238E27FC236}">
                <a16:creationId xmlns:a16="http://schemas.microsoft.com/office/drawing/2014/main" id="{B2CE215D-570C-46A9-8502-25C4E2CCA667}"/>
              </a:ext>
            </a:extLst>
          </p:cNvPr>
          <p:cNvSpPr txBox="1"/>
          <p:nvPr/>
        </p:nvSpPr>
        <p:spPr>
          <a:xfrm>
            <a:off x="9758800" y="6266469"/>
            <a:ext cx="147435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Helvetica Light" panose="020B0403020202020204"/>
                <a:ea typeface="+mn-ea"/>
                <a:cs typeface="Calibri"/>
              </a:rPr>
              <a:t>SEA SALT</a:t>
            </a:r>
          </a:p>
        </p:txBody>
      </p:sp>
      <p:pic>
        <p:nvPicPr>
          <p:cNvPr id="6" name="Picture 5">
            <a:extLst>
              <a:ext uri="{FF2B5EF4-FFF2-40B4-BE49-F238E27FC236}">
                <a16:creationId xmlns:a16="http://schemas.microsoft.com/office/drawing/2014/main" id="{B68CC6FB-5EE6-451D-ACE3-32398A7093CA}"/>
              </a:ext>
            </a:extLst>
          </p:cNvPr>
          <p:cNvPicPr>
            <a:picLocks noChangeAspect="1"/>
          </p:cNvPicPr>
          <p:nvPr/>
        </p:nvPicPr>
        <p:blipFill>
          <a:blip r:embed="rId5"/>
          <a:stretch>
            <a:fillRect/>
          </a:stretch>
        </p:blipFill>
        <p:spPr>
          <a:xfrm>
            <a:off x="7127410" y="2269263"/>
            <a:ext cx="1561282" cy="1082069"/>
          </a:xfrm>
          <a:prstGeom prst="rect">
            <a:avLst/>
          </a:prstGeom>
        </p:spPr>
      </p:pic>
      <p:pic>
        <p:nvPicPr>
          <p:cNvPr id="9" name="Picture 10" descr="A picture containing orange, plant, beverage, fruit drink&#10;&#10;Description automatically generated">
            <a:extLst>
              <a:ext uri="{FF2B5EF4-FFF2-40B4-BE49-F238E27FC236}">
                <a16:creationId xmlns:a16="http://schemas.microsoft.com/office/drawing/2014/main" id="{CB1F3685-89F7-40B4-AE44-C2B8FADFBFB8}"/>
              </a:ext>
            </a:extLst>
          </p:cNvPr>
          <p:cNvPicPr>
            <a:picLocks noChangeAspect="1"/>
          </p:cNvPicPr>
          <p:nvPr/>
        </p:nvPicPr>
        <p:blipFill>
          <a:blip r:embed="rId6"/>
          <a:stretch>
            <a:fillRect/>
          </a:stretch>
        </p:blipFill>
        <p:spPr>
          <a:xfrm>
            <a:off x="4856723" y="2195513"/>
            <a:ext cx="1748883" cy="1221666"/>
          </a:xfrm>
          <a:prstGeom prst="rect">
            <a:avLst/>
          </a:prstGeom>
        </p:spPr>
      </p:pic>
      <p:pic>
        <p:nvPicPr>
          <p:cNvPr id="19" name="Picture 18">
            <a:extLst>
              <a:ext uri="{FF2B5EF4-FFF2-40B4-BE49-F238E27FC236}">
                <a16:creationId xmlns:a16="http://schemas.microsoft.com/office/drawing/2014/main" id="{C904657A-0F1A-4DDA-B985-3AA5C4D8D662}"/>
              </a:ext>
            </a:extLst>
          </p:cNvPr>
          <p:cNvPicPr>
            <a:picLocks noChangeAspect="1"/>
          </p:cNvPicPr>
          <p:nvPr/>
        </p:nvPicPr>
        <p:blipFill>
          <a:blip r:embed="rId7"/>
          <a:stretch>
            <a:fillRect/>
          </a:stretch>
        </p:blipFill>
        <p:spPr>
          <a:xfrm>
            <a:off x="2469807" y="2173664"/>
            <a:ext cx="1842654" cy="1252291"/>
          </a:xfrm>
          <a:prstGeom prst="rect">
            <a:avLst/>
          </a:prstGeom>
        </p:spPr>
      </p:pic>
      <p:pic>
        <p:nvPicPr>
          <p:cNvPr id="17" name="Picture 6" descr="Round Oven Lid">
            <a:extLst>
              <a:ext uri="{FF2B5EF4-FFF2-40B4-BE49-F238E27FC236}">
                <a16:creationId xmlns:a16="http://schemas.microsoft.com/office/drawing/2014/main" id="{9AF0BB08-BB9E-4F8F-8469-95ED9EEE35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12867" y="4896714"/>
            <a:ext cx="1409555" cy="1374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78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7808F-3F15-4851-85F2-3EC6E7CD0833}"/>
              </a:ext>
            </a:extLst>
          </p:cNvPr>
          <p:cNvSpPr>
            <a:spLocks noGrp="1"/>
          </p:cNvSpPr>
          <p:nvPr>
            <p:ph type="ctrTitle"/>
          </p:nvPr>
        </p:nvSpPr>
        <p:spPr/>
        <p:txBody>
          <a:bodyPr/>
          <a:lstStyle/>
          <a:p>
            <a:r>
              <a:rPr lang="en-US"/>
              <a:t>NOEL COLLECTION – 6 NEW SKU’s!</a:t>
            </a:r>
          </a:p>
        </p:txBody>
      </p:sp>
      <p:sp>
        <p:nvSpPr>
          <p:cNvPr id="3" name="Subtitle 2">
            <a:extLst>
              <a:ext uri="{FF2B5EF4-FFF2-40B4-BE49-F238E27FC236}">
                <a16:creationId xmlns:a16="http://schemas.microsoft.com/office/drawing/2014/main" id="{0344E2B4-2D9D-4700-8589-8C4B66E3366E}"/>
              </a:ext>
            </a:extLst>
          </p:cNvPr>
          <p:cNvSpPr>
            <a:spLocks noGrp="1"/>
          </p:cNvSpPr>
          <p:nvPr>
            <p:ph type="subTitle" idx="1"/>
          </p:nvPr>
        </p:nvSpPr>
        <p:spPr/>
        <p:txBody>
          <a:bodyPr/>
          <a:lstStyle/>
          <a:p>
            <a:r>
              <a:rPr lang="en-US"/>
              <a:t>Collection Launch Date: 10/1/2022</a:t>
            </a:r>
          </a:p>
        </p:txBody>
      </p:sp>
    </p:spTree>
    <p:extLst>
      <p:ext uri="{BB962C8B-B14F-4D97-AF65-F5344CB8AC3E}">
        <p14:creationId xmlns:p14="http://schemas.microsoft.com/office/powerpoint/2010/main" val="210392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3E7EFA-BF15-44C0-B7AD-C0FA238A1AFC}"/>
              </a:ext>
            </a:extLst>
          </p:cNvPr>
          <p:cNvSpPr>
            <a:spLocks noGrp="1"/>
          </p:cNvSpPr>
          <p:nvPr>
            <p:ph type="ctrTitle"/>
          </p:nvPr>
        </p:nvSpPr>
        <p:spPr>
          <a:xfrm>
            <a:off x="1524000" y="1122363"/>
            <a:ext cx="9144000" cy="2306637"/>
          </a:xfrm>
        </p:spPr>
        <p:txBody>
          <a:bodyPr>
            <a:normAutofit/>
          </a:bodyPr>
          <a:lstStyle/>
          <a:p>
            <a:r>
              <a:rPr lang="en-US" sz="2800"/>
              <a:t>LE CREUSET </a:t>
            </a:r>
          </a:p>
        </p:txBody>
      </p:sp>
      <p:sp>
        <p:nvSpPr>
          <p:cNvPr id="8" name="Subtitle 7">
            <a:extLst>
              <a:ext uri="{FF2B5EF4-FFF2-40B4-BE49-F238E27FC236}">
                <a16:creationId xmlns:a16="http://schemas.microsoft.com/office/drawing/2014/main" id="{797652BC-E6D2-4CBF-A507-3E36F57A9286}"/>
              </a:ext>
            </a:extLst>
          </p:cNvPr>
          <p:cNvSpPr>
            <a:spLocks noGrp="1"/>
          </p:cNvSpPr>
          <p:nvPr>
            <p:ph type="subTitle" idx="1"/>
          </p:nvPr>
        </p:nvSpPr>
        <p:spPr/>
        <p:txBody>
          <a:bodyPr vert="horz" lIns="91440" tIns="45720" rIns="91440" bIns="45720" rtlCol="0" anchor="t">
            <a:normAutofit/>
          </a:bodyPr>
          <a:lstStyle/>
          <a:p>
            <a:r>
              <a:rPr lang="en-US" sz="1800">
                <a:solidFill>
                  <a:schemeClr val="tx1">
                    <a:lumMod val="65000"/>
                    <a:lumOff val="35000"/>
                  </a:schemeClr>
                </a:solidFill>
                <a:latin typeface="Helvetica Light"/>
              </a:rPr>
              <a:t>More Than a Dutch Oven</a:t>
            </a:r>
          </a:p>
        </p:txBody>
      </p:sp>
    </p:spTree>
    <p:extLst>
      <p:ext uri="{BB962C8B-B14F-4D97-AF65-F5344CB8AC3E}">
        <p14:creationId xmlns:p14="http://schemas.microsoft.com/office/powerpoint/2010/main" val="51595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8405D13D-6F05-4672-811B-18B4611AD40B}"/>
              </a:ext>
            </a:extLst>
          </p:cNvPr>
          <p:cNvGraphicFramePr>
            <a:graphicFrameLocks noGrp="1"/>
          </p:cNvGraphicFramePr>
          <p:nvPr>
            <p:extLst>
              <p:ext uri="{D42A27DB-BD31-4B8C-83A1-F6EECF244321}">
                <p14:modId xmlns:p14="http://schemas.microsoft.com/office/powerpoint/2010/main" val="606610019"/>
              </p:ext>
            </p:extLst>
          </p:nvPr>
        </p:nvGraphicFramePr>
        <p:xfrm>
          <a:off x="336612" y="1322570"/>
          <a:ext cx="11518776" cy="4885056"/>
        </p:xfrm>
        <a:graphic>
          <a:graphicData uri="http://schemas.openxmlformats.org/drawingml/2006/table">
            <a:tbl>
              <a:tblPr/>
              <a:tblGrid>
                <a:gridCol w="1003176">
                  <a:extLst>
                    <a:ext uri="{9D8B030D-6E8A-4147-A177-3AD203B41FA5}">
                      <a16:colId xmlns:a16="http://schemas.microsoft.com/office/drawing/2014/main" val="1792895825"/>
                    </a:ext>
                  </a:extLst>
                </a:gridCol>
                <a:gridCol w="2103120">
                  <a:extLst>
                    <a:ext uri="{9D8B030D-6E8A-4147-A177-3AD203B41FA5}">
                      <a16:colId xmlns:a16="http://schemas.microsoft.com/office/drawing/2014/main" val="650406606"/>
                    </a:ext>
                  </a:extLst>
                </a:gridCol>
                <a:gridCol w="2103120">
                  <a:extLst>
                    <a:ext uri="{9D8B030D-6E8A-4147-A177-3AD203B41FA5}">
                      <a16:colId xmlns:a16="http://schemas.microsoft.com/office/drawing/2014/main" val="1577955230"/>
                    </a:ext>
                  </a:extLst>
                </a:gridCol>
                <a:gridCol w="2103120">
                  <a:extLst>
                    <a:ext uri="{9D8B030D-6E8A-4147-A177-3AD203B41FA5}">
                      <a16:colId xmlns:a16="http://schemas.microsoft.com/office/drawing/2014/main" val="1518561980"/>
                    </a:ext>
                  </a:extLst>
                </a:gridCol>
                <a:gridCol w="2103120">
                  <a:extLst>
                    <a:ext uri="{9D8B030D-6E8A-4147-A177-3AD203B41FA5}">
                      <a16:colId xmlns:a16="http://schemas.microsoft.com/office/drawing/2014/main" val="1010051865"/>
                    </a:ext>
                  </a:extLst>
                </a:gridCol>
                <a:gridCol w="2103120">
                  <a:extLst>
                    <a:ext uri="{9D8B030D-6E8A-4147-A177-3AD203B41FA5}">
                      <a16:colId xmlns:a16="http://schemas.microsoft.com/office/drawing/2014/main" val="4045298398"/>
                    </a:ext>
                  </a:extLst>
                </a:gridCol>
              </a:tblGrid>
              <a:tr h="2926080">
                <a:tc>
                  <a:txBody>
                    <a:bodyPr/>
                    <a:lstStyle/>
                    <a:p>
                      <a:pPr algn="ctr" fontAlgn="auto"/>
                      <a:r>
                        <a:rPr lang="en-US" sz="1200" b="1" i="0">
                          <a:solidFill>
                            <a:srgbClr val="000000"/>
                          </a:solidFill>
                          <a:effectLst/>
                          <a:latin typeface="Helvetica Light" panose="020B0403020202020204"/>
                        </a:rPr>
                        <a:t>IMAGE</a:t>
                      </a:r>
                      <a:r>
                        <a:rPr lang="en-US" sz="1600" b="1" i="0">
                          <a:solidFill>
                            <a:srgbClr val="000000"/>
                          </a:solidFill>
                          <a:effectLst/>
                          <a:latin typeface="Helvetica Light" panose="020B0403020202020204"/>
                        </a:rPr>
                        <a:t>​</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lvl="0" algn="ctr">
                        <a:buNone/>
                      </a:pPr>
                      <a:endParaRPr lang="en-US" sz="1200" b="0" i="0">
                        <a:solidFill>
                          <a:srgbClr val="000000"/>
                        </a:solidFill>
                        <a:effectLst/>
                        <a:latin typeface="Helvetica Light" panose="020B0403020202020204"/>
                      </a:endParaRPr>
                    </a:p>
                  </a:txBody>
                  <a:tcPr>
                    <a:lnL w="8357" cap="flat" cmpd="sng" algn="ctr">
                      <a:solidFill>
                        <a:srgbClr val="595959"/>
                      </a:solidFill>
                      <a:prstDash val="solid"/>
                      <a:round/>
                      <a:headEnd type="none" w="med" len="med"/>
                      <a:tailEnd type="none" w="med" len="med"/>
                    </a:lnL>
                    <a:lnR w="8356">
                      <a:solidFill>
                        <a:srgbClr val="595959"/>
                      </a:solidFill>
                    </a:lnR>
                    <a:lnT w="8356">
                      <a:solidFill>
                        <a:srgbClr val="595959"/>
                      </a:solidFill>
                    </a:lnT>
                    <a:lnB w="8356">
                      <a:solidFill>
                        <a:srgbClr val="595959"/>
                      </a:solidFill>
                    </a:lnB>
                    <a:noFill/>
                  </a:tcPr>
                </a:tc>
                <a:tc>
                  <a:txBody>
                    <a:bodyPr/>
                    <a:lstStyle/>
                    <a:p>
                      <a:pPr algn="ctr" fontAlgn="auto"/>
                      <a:endParaRPr lang="en-US" sz="1200" b="0" i="0">
                        <a:solidFill>
                          <a:srgbClr val="000000"/>
                        </a:solidFill>
                        <a:effectLst/>
                        <a:latin typeface="Helvetica Light" panose="020B0403020202020204"/>
                      </a:endParaRPr>
                    </a:p>
                  </a:txBody>
                  <a:tcPr anchor="ctr">
                    <a:lnL w="8356"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noFill/>
                  </a:tcPr>
                </a:tc>
                <a:tc>
                  <a:txBody>
                    <a:bodyPr/>
                    <a:lstStyle/>
                    <a:p>
                      <a:pPr algn="ctr" fontAlgn="auto"/>
                      <a:endParaRPr lang="en-US" sz="1600" b="0" i="0">
                        <a:solidFill>
                          <a:srgbClr val="000000"/>
                        </a:solidFill>
                        <a:effectLst/>
                        <a:latin typeface="Helvetica Light" panose="020B0403020202020204"/>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noFill/>
                  </a:tcPr>
                </a:tc>
                <a:tc>
                  <a:txBody>
                    <a:bodyPr/>
                    <a:lstStyle/>
                    <a:p>
                      <a:pPr algn="ctr" fontAlgn="auto"/>
                      <a:endParaRPr lang="en-US" sz="1600" b="0" i="0">
                        <a:solidFill>
                          <a:srgbClr val="000000"/>
                        </a:solidFill>
                        <a:effectLst/>
                        <a:latin typeface="Helvetica Light" panose="020B0403020202020204"/>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noFill/>
                  </a:tcPr>
                </a:tc>
                <a:tc>
                  <a:txBody>
                    <a:bodyPr/>
                    <a:lstStyle/>
                    <a:p>
                      <a:pPr algn="ctr" fontAlgn="auto"/>
                      <a:endParaRPr lang="en-US" sz="1100" b="0" i="1">
                        <a:solidFill>
                          <a:srgbClr val="FF0000"/>
                        </a:solidFill>
                        <a:effectLst/>
                        <a:latin typeface="helvetica light" panose="020B0403020202020204"/>
                      </a:endParaRPr>
                    </a:p>
                  </a:txBody>
                  <a:tcPr anchor="b">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noFill/>
                  </a:tcPr>
                </a:tc>
                <a:extLst>
                  <a:ext uri="{0D108BD9-81ED-4DB2-BD59-A6C34878D82A}">
                    <a16:rowId xmlns:a16="http://schemas.microsoft.com/office/drawing/2014/main" val="3685991202"/>
                  </a:ext>
                </a:extLst>
              </a:tr>
              <a:tr h="470112">
                <a:tc>
                  <a:txBody>
                    <a:bodyPr/>
                    <a:lstStyle/>
                    <a:p>
                      <a:pPr algn="ctr" fontAlgn="base"/>
                      <a:r>
                        <a:rPr lang="en-US" sz="1200" b="1" i="0">
                          <a:solidFill>
                            <a:srgbClr val="000000"/>
                          </a:solidFill>
                          <a:effectLst/>
                          <a:latin typeface="Helvetica Light" panose="020B0403020202020204"/>
                        </a:rPr>
                        <a:t>SHAPE​</a:t>
                      </a:r>
                      <a:endParaRPr lang="en-US" b="1" i="0">
                        <a:solidFill>
                          <a:srgbClr val="000000"/>
                        </a:solidFill>
                        <a:effectLst/>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lvl="0" algn="ctr" rtl="0">
                        <a:buNone/>
                      </a:pPr>
                      <a:r>
                        <a:rPr lang="en-US" sz="1200" b="0" i="0" kern="1200">
                          <a:solidFill>
                            <a:srgbClr val="000000"/>
                          </a:solidFill>
                          <a:effectLst/>
                          <a:latin typeface="Helvetica Light" panose="020B0403020202020204"/>
                          <a:ea typeface="+mn-ea"/>
                          <a:cs typeface="+mn-cs"/>
                        </a:rPr>
                        <a:t>2.25qt. Signature Braiser</a:t>
                      </a:r>
                    </a:p>
                    <a:p>
                      <a:pPr marL="0" lvl="0" algn="ctr" rtl="0">
                        <a:buNone/>
                      </a:pPr>
                      <a:r>
                        <a:rPr lang="en-US" sz="1200" b="0" i="0" kern="1200">
                          <a:solidFill>
                            <a:srgbClr val="000000"/>
                          </a:solidFill>
                          <a:effectLst/>
                          <a:latin typeface="Helvetica Light" panose="020B0403020202020204"/>
                          <a:ea typeface="+mn-ea"/>
                          <a:cs typeface="+mn-cs"/>
                        </a:rPr>
                        <a:t>w/ Snowflake Embossed</a:t>
                      </a:r>
                      <a:endParaRPr lang="en-US"/>
                    </a:p>
                  </a:txBody>
                  <a:tcPr>
                    <a:lnL w="8357" cap="flat" cmpd="sng" algn="ctr">
                      <a:solidFill>
                        <a:srgbClr val="595959"/>
                      </a:solidFill>
                      <a:prstDash val="solid"/>
                      <a:round/>
                      <a:headEnd type="none" w="med" len="med"/>
                      <a:tailEnd type="none" w="med" len="med"/>
                    </a:lnL>
                    <a:lnR w="8356" cap="flat" cmpd="sng" algn="ctr">
                      <a:solidFill>
                        <a:srgbClr val="595959"/>
                      </a:solidFill>
                      <a:prstDash val="solid"/>
                      <a:round/>
                      <a:headEnd type="none" w="med" len="med"/>
                      <a:tailEnd type="none" w="med" len="med"/>
                    </a:lnR>
                    <a:lnT w="8356">
                      <a:solidFill>
                        <a:srgbClr val="595959"/>
                      </a:solidFill>
                    </a:lnT>
                    <a:lnB w="8356">
                      <a:solidFill>
                        <a:srgbClr val="595959"/>
                      </a:solidFill>
                    </a:lnB>
                    <a:solidFill>
                      <a:srgbClr val="FFFFFF"/>
                    </a:solidFill>
                  </a:tcPr>
                </a:tc>
                <a:tc>
                  <a:txBody>
                    <a:bodyPr/>
                    <a:lstStyle/>
                    <a:p>
                      <a:pPr marL="0" marR="0" lvl="0" indent="0" algn="ctr" rtl="0">
                        <a:lnSpc>
                          <a:spcPct val="100000"/>
                        </a:lnSpc>
                        <a:spcBef>
                          <a:spcPts val="0"/>
                        </a:spcBef>
                        <a:spcAft>
                          <a:spcPts val="0"/>
                        </a:spcAft>
                        <a:buClrTx/>
                        <a:buSzTx/>
                        <a:buFontTx/>
                        <a:buNone/>
                      </a:pPr>
                      <a:r>
                        <a:rPr lang="en-US" sz="1200" b="0" i="0">
                          <a:solidFill>
                            <a:srgbClr val="000000"/>
                          </a:solidFill>
                          <a:effectLst/>
                          <a:latin typeface="Helvetica Light" panose="020B0403020202020204"/>
                        </a:rPr>
                        <a:t>Oval Santa Platter</a:t>
                      </a:r>
                      <a:endParaRPr lang="en-US" sz="1200" b="0" i="0" kern="1200">
                        <a:solidFill>
                          <a:srgbClr val="000000"/>
                        </a:solidFill>
                        <a:effectLst/>
                        <a:latin typeface="Helvetica Light"/>
                        <a:ea typeface="+mn-ea"/>
                        <a:cs typeface="+mn-cs"/>
                      </a:endParaRPr>
                    </a:p>
                  </a:txBody>
                  <a:tcPr anchor="ctr">
                    <a:lnL w="8356"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Rectangular Hostess Tray</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14 oz. Mug</a:t>
                      </a:r>
                    </a:p>
                    <a:p>
                      <a:pPr lvl="0" algn="ctr">
                        <a:buNone/>
                      </a:pPr>
                      <a:r>
                        <a:rPr lang="en-US" sz="1200" b="0" i="0">
                          <a:solidFill>
                            <a:srgbClr val="000000"/>
                          </a:solidFill>
                          <a:effectLst/>
                          <a:latin typeface="Helvetica Light" panose="020B0403020202020204"/>
                        </a:rPr>
                        <a:t>5 styles</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a:rPr>
                        <a:t>Santa Spatulas</a:t>
                      </a:r>
                      <a:endParaRPr lang="en-US"/>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944416307"/>
                  </a:ext>
                </a:extLst>
              </a:tr>
              <a:tr h="0">
                <a:tc>
                  <a:txBody>
                    <a:bodyPr/>
                    <a:lstStyle/>
                    <a:p>
                      <a:pPr algn="ctr" fontAlgn="base"/>
                      <a:r>
                        <a:rPr lang="en-US" sz="1200" b="1" i="0">
                          <a:solidFill>
                            <a:srgbClr val="000000"/>
                          </a:solidFill>
                          <a:effectLst/>
                          <a:latin typeface="Helvetica Light" panose="020B0403020202020204"/>
                        </a:rPr>
                        <a:t>MATERIAL​</a:t>
                      </a:r>
                      <a:endParaRPr lang="en-US" b="1" i="0">
                        <a:solidFill>
                          <a:srgbClr val="000000"/>
                        </a:solidFill>
                        <a:effectLst/>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lvl="0" algn="ctr" rtl="0">
                        <a:buNone/>
                      </a:pPr>
                      <a:r>
                        <a:rPr lang="en-US" sz="1200" b="0" i="0" kern="1200">
                          <a:solidFill>
                            <a:srgbClr val="000000"/>
                          </a:solidFill>
                          <a:effectLst/>
                          <a:latin typeface="Helvetica Light" panose="020B0403020202020204"/>
                          <a:ea typeface="+mn-ea"/>
                          <a:cs typeface="+mn-cs"/>
                        </a:rPr>
                        <a:t>Cast Iron</a:t>
                      </a:r>
                      <a:endParaRPr lang="en-US"/>
                    </a:p>
                  </a:txBody>
                  <a:tcPr anchor="ctr">
                    <a:lnL w="8357" cap="flat" cmpd="sng" algn="ctr">
                      <a:solidFill>
                        <a:srgbClr val="595959"/>
                      </a:solidFill>
                      <a:prstDash val="solid"/>
                      <a:round/>
                      <a:headEnd type="none" w="med" len="med"/>
                      <a:tailEnd type="none" w="med" len="med"/>
                    </a:lnL>
                    <a:lnR w="8356" cap="flat" cmpd="sng" algn="ctr">
                      <a:solidFill>
                        <a:srgbClr val="595959"/>
                      </a:solidFill>
                      <a:prstDash val="solid"/>
                      <a:round/>
                      <a:headEnd type="none" w="med" len="med"/>
                      <a:tailEnd type="none" w="med" len="med"/>
                    </a:lnR>
                    <a:lnT w="8356">
                      <a:solidFill>
                        <a:srgbClr val="595959"/>
                      </a:solidFill>
                    </a:lnT>
                    <a:lnB w="8356">
                      <a:solidFill>
                        <a:srgbClr val="595959"/>
                      </a:solidFill>
                    </a:lnB>
                    <a:solidFill>
                      <a:srgbClr val="FFFFFF"/>
                    </a:solidFill>
                  </a:tcPr>
                </a:tc>
                <a:tc>
                  <a:txBody>
                    <a:bodyPr/>
                    <a:lstStyle/>
                    <a:p>
                      <a:pPr lvl="0" algn="ctr">
                        <a:buNone/>
                      </a:pPr>
                      <a:r>
                        <a:rPr lang="en-US" sz="1200" b="0" i="0">
                          <a:solidFill>
                            <a:srgbClr val="000000"/>
                          </a:solidFill>
                          <a:effectLst/>
                          <a:latin typeface="Helvetica Light" panose="020B0403020202020204"/>
                        </a:rPr>
                        <a:t>Stoneware</a:t>
                      </a:r>
                      <a:endParaRPr lang="en-US" sz="1200" b="0" i="0" kern="1200">
                        <a:solidFill>
                          <a:srgbClr val="000000"/>
                        </a:solidFill>
                        <a:effectLst/>
                        <a:latin typeface="Helvetica Light"/>
                        <a:ea typeface="+mn-ea"/>
                        <a:cs typeface="+mn-cs"/>
                      </a:endParaRPr>
                    </a:p>
                  </a:txBody>
                  <a:tcPr anchor="ctr">
                    <a:lnL w="8356"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Stoneware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Stoneware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Tools</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701873103"/>
                  </a:ext>
                </a:extLst>
              </a:tr>
              <a:tr h="0">
                <a:tc>
                  <a:txBody>
                    <a:bodyPr/>
                    <a:lstStyle/>
                    <a:p>
                      <a:pPr algn="ctr" fontAlgn="base"/>
                      <a:r>
                        <a:rPr lang="en-US" sz="1200" b="1" i="0">
                          <a:solidFill>
                            <a:srgbClr val="000000"/>
                          </a:solidFill>
                          <a:effectLst/>
                          <a:latin typeface="Helvetica Light" panose="020B0403020202020204"/>
                        </a:rPr>
                        <a:t>COLOR</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lvl="0" algn="ctr" defTabSz="914400" rtl="0">
                        <a:buNone/>
                      </a:pPr>
                      <a:r>
                        <a:rPr lang="en-US" sz="1200" b="0" i="0" kern="1200">
                          <a:solidFill>
                            <a:srgbClr val="000000"/>
                          </a:solidFill>
                          <a:effectLst/>
                          <a:latin typeface="Helvetica Light" panose="020B0403020202020204"/>
                          <a:ea typeface="+mn-ea"/>
                          <a:cs typeface="+mn-cs"/>
                        </a:rPr>
                        <a:t>Marseille</a:t>
                      </a:r>
                      <a:endParaRPr lang="en-US"/>
                    </a:p>
                  </a:txBody>
                  <a:tcPr anchor="ctr">
                    <a:lnL w="8357" cap="flat" cmpd="sng" algn="ctr">
                      <a:solidFill>
                        <a:srgbClr val="595959"/>
                      </a:solidFill>
                      <a:prstDash val="solid"/>
                      <a:round/>
                      <a:headEnd type="none" w="med" len="med"/>
                      <a:tailEnd type="none" w="med" len="med"/>
                    </a:lnL>
                    <a:lnR w="8356" cap="flat" cmpd="sng" algn="ctr">
                      <a:solidFill>
                        <a:srgbClr val="595959"/>
                      </a:solidFill>
                      <a:prstDash val="solid"/>
                      <a:round/>
                      <a:headEnd type="none" w="med" len="med"/>
                      <a:tailEnd type="none" w="med" len="med"/>
                    </a:lnR>
                    <a:lnT w="8356">
                      <a:solidFill>
                        <a:srgbClr val="595959"/>
                      </a:solidFill>
                    </a:lnT>
                    <a:lnB w="8356">
                      <a:solidFill>
                        <a:srgbClr val="595959"/>
                      </a:solidFill>
                    </a:lnB>
                    <a:solidFill>
                      <a:srgbClr val="FFFFFF"/>
                    </a:solidFill>
                  </a:tcPr>
                </a:tc>
                <a:tc>
                  <a:txBody>
                    <a:bodyPr/>
                    <a:lstStyle/>
                    <a:p>
                      <a:pPr marL="0" marR="0" lvl="0" indent="0" algn="ctr" defTabSz="914400" rtl="0">
                        <a:lnSpc>
                          <a:spcPct val="100000"/>
                        </a:lnSpc>
                        <a:spcBef>
                          <a:spcPts val="0"/>
                        </a:spcBef>
                        <a:spcAft>
                          <a:spcPts val="0"/>
                        </a:spcAft>
                        <a:buClrTx/>
                        <a:buSzTx/>
                        <a:buFontTx/>
                        <a:buNone/>
                        <a:tabLst/>
                        <a:defRPr/>
                      </a:pPr>
                      <a:r>
                        <a:rPr lang="en-US" sz="1200" b="0" i="0">
                          <a:solidFill>
                            <a:srgbClr val="000000"/>
                          </a:solidFill>
                          <a:effectLst/>
                          <a:latin typeface="Helvetica Light" panose="020B0403020202020204"/>
                        </a:rPr>
                        <a:t>Cerise</a:t>
                      </a:r>
                    </a:p>
                  </a:txBody>
                  <a:tcPr anchor="ctr">
                    <a:lnL w="8356"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marL="0" marR="0" lvl="0" indent="0" algn="ctr" defTabSz="914400" rtl="0">
                        <a:lnSpc>
                          <a:spcPct val="100000"/>
                        </a:lnSpc>
                        <a:spcBef>
                          <a:spcPts val="0"/>
                        </a:spcBef>
                        <a:spcAft>
                          <a:spcPts val="0"/>
                        </a:spcAft>
                        <a:buClrTx/>
                        <a:buSzTx/>
                        <a:buFontTx/>
                        <a:buNone/>
                        <a:tabLst/>
                        <a:defRPr/>
                      </a:pPr>
                      <a:r>
                        <a:rPr lang="en-US" sz="1200" b="0" i="0">
                          <a:solidFill>
                            <a:srgbClr val="000000"/>
                          </a:solidFill>
                          <a:effectLst/>
                          <a:latin typeface="Helvetica Light" panose="020B0403020202020204"/>
                        </a:rPr>
                        <a:t>White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marL="0" marR="0" lvl="0" indent="0" algn="ctr" defTabSz="914400" rtl="0">
                        <a:lnSpc>
                          <a:spcPct val="100000"/>
                        </a:lnSpc>
                        <a:spcBef>
                          <a:spcPts val="0"/>
                        </a:spcBef>
                        <a:spcAft>
                          <a:spcPts val="0"/>
                        </a:spcAft>
                        <a:buClrTx/>
                        <a:buSzTx/>
                        <a:buFontTx/>
                        <a:buNone/>
                        <a:tabLst/>
                        <a:defRPr/>
                      </a:pPr>
                      <a:r>
                        <a:rPr lang="en-US" sz="1200" b="0" i="0">
                          <a:solidFill>
                            <a:srgbClr val="000000"/>
                          </a:solidFill>
                          <a:effectLst/>
                          <a:latin typeface="Helvetica Light" panose="020B0403020202020204"/>
                        </a:rPr>
                        <a:t>White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marL="0" marR="0" lvl="0" indent="0" algn="ctr" defTabSz="914400" rtl="0">
                        <a:lnSpc>
                          <a:spcPct val="100000"/>
                        </a:lnSpc>
                        <a:spcBef>
                          <a:spcPts val="0"/>
                        </a:spcBef>
                        <a:spcAft>
                          <a:spcPts val="0"/>
                        </a:spcAft>
                        <a:buClrTx/>
                        <a:buSzTx/>
                        <a:buFontTx/>
                        <a:buNone/>
                        <a:tabLst/>
                        <a:defRPr/>
                      </a:pPr>
                      <a:r>
                        <a:rPr lang="en-US" sz="1200" b="0" i="0">
                          <a:solidFill>
                            <a:srgbClr val="000000"/>
                          </a:solidFill>
                          <a:effectLst/>
                          <a:latin typeface="Helvetica Light" panose="020B0403020202020204"/>
                        </a:rPr>
                        <a:t>White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133076541"/>
                  </a:ext>
                </a:extLst>
              </a:tr>
              <a:tr h="470112">
                <a:tc>
                  <a:txBody>
                    <a:bodyPr/>
                    <a:lstStyle/>
                    <a:p>
                      <a:pPr algn="ctr" fontAlgn="base"/>
                      <a:r>
                        <a:rPr lang="en-US" sz="1200" b="1" i="0">
                          <a:solidFill>
                            <a:srgbClr val="000000"/>
                          </a:solidFill>
                          <a:effectLst/>
                          <a:latin typeface="Helvetica Light" panose="020B0403020202020204"/>
                          <a:cs typeface="Helvetica"/>
                        </a:rPr>
                        <a:t>ITEM #</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lvl="0" algn="ctr">
                        <a:buNone/>
                      </a:pPr>
                      <a:r>
                        <a:rPr lang="en-US" sz="1200" b="0" i="0" u="none" strike="noStrike" kern="1200" noProof="0">
                          <a:solidFill>
                            <a:srgbClr val="000000"/>
                          </a:solidFill>
                          <a:effectLst/>
                          <a:latin typeface="+mn-lt"/>
                          <a:cs typeface="Helvetica"/>
                        </a:rPr>
                        <a:t>LS2532-2659NSS</a:t>
                      </a:r>
                      <a:endParaRPr lang="en-US" sz="1200" b="0" i="0" u="none" strike="noStrike" kern="1200" noProof="0">
                        <a:solidFill>
                          <a:srgbClr val="000000"/>
                        </a:solidFill>
                        <a:effectLst/>
                        <a:latin typeface="Helvetica Light" panose="020B0403020202020204"/>
                        <a:cs typeface="Helvetica"/>
                      </a:endParaRPr>
                    </a:p>
                  </a:txBody>
                  <a:tcPr anchor="ctr">
                    <a:lnL w="8357" cap="flat" cmpd="sng" algn="ctr">
                      <a:solidFill>
                        <a:srgbClr val="595959"/>
                      </a:solidFill>
                      <a:prstDash val="solid"/>
                      <a:round/>
                      <a:headEnd type="none" w="med" len="med"/>
                      <a:tailEnd type="none" w="med" len="med"/>
                    </a:lnL>
                    <a:lnR w="8356" cap="flat" cmpd="sng" algn="ctr">
                      <a:solidFill>
                        <a:srgbClr val="595959"/>
                      </a:solidFill>
                      <a:prstDash val="solid"/>
                      <a:round/>
                      <a:headEnd type="none" w="med" len="med"/>
                      <a:tailEnd type="none" w="med" len="med"/>
                    </a:lnR>
                    <a:lnT w="8356">
                      <a:solidFill>
                        <a:srgbClr val="595959"/>
                      </a:solidFill>
                    </a:lnT>
                    <a:lnB w="8356"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kern="1200">
                          <a:solidFill>
                            <a:srgbClr val="000000"/>
                          </a:solidFill>
                          <a:effectLst/>
                          <a:latin typeface="Helvetica Light"/>
                          <a:ea typeface="+mn-ea"/>
                          <a:cs typeface="+mn-cs"/>
                        </a:rPr>
                        <a:t>PG2020N-1467</a:t>
                      </a:r>
                    </a:p>
                  </a:txBody>
                  <a:tcPr anchor="ctr">
                    <a:lnL w="8356"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mn-lt"/>
                        </a:rPr>
                        <a:t>PG2021N-2816</a:t>
                      </a:r>
                      <a:endParaRPr lang="en-US" sz="1200" b="0" i="0">
                        <a:solidFill>
                          <a:srgbClr val="000000"/>
                        </a:solidFill>
                        <a:effectLst/>
                        <a:latin typeface="Helvetica Light" panose="020B0403020202020204"/>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PG9003N-XXXX</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mn-lt"/>
                        </a:rPr>
                        <a:t>JS410-16NC20</a:t>
                      </a:r>
                    </a:p>
                    <a:p>
                      <a:pPr lvl="0" algn="ctr">
                        <a:buNone/>
                      </a:pPr>
                      <a:r>
                        <a:rPr lang="en-US" sz="1200" b="0" i="0">
                          <a:solidFill>
                            <a:srgbClr val="000000"/>
                          </a:solidFill>
                          <a:effectLst/>
                          <a:latin typeface="+mn-lt"/>
                        </a:rPr>
                        <a:t>JS410-16NC21</a:t>
                      </a:r>
                      <a:endParaRPr lang="en-US" sz="1200" b="0" i="0">
                        <a:solidFill>
                          <a:srgbClr val="000000"/>
                        </a:solidFill>
                        <a:effectLst/>
                        <a:latin typeface="Helvetica Light" panose="020B0403020202020204"/>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609094399"/>
                  </a:ext>
                </a:extLst>
              </a:tr>
              <a:tr h="470112">
                <a:tc>
                  <a:txBody>
                    <a:bodyPr/>
                    <a:lstStyle/>
                    <a:p>
                      <a:pPr algn="ctr" fontAlgn="base"/>
                      <a:r>
                        <a:rPr lang="en-US" sz="1200" b="1" i="0">
                          <a:solidFill>
                            <a:srgbClr val="000000"/>
                          </a:solidFill>
                          <a:effectLst/>
                          <a:latin typeface="Helvetica Light" panose="020B0403020202020204"/>
                          <a:cs typeface="Helvetica"/>
                        </a:rPr>
                        <a:t>SRP ​</a:t>
                      </a:r>
                      <a:endParaRPr lang="en-US" b="1" i="0">
                        <a:solidFill>
                          <a:srgbClr val="000000"/>
                        </a:solidFill>
                        <a:effectLst/>
                        <a:latin typeface="Helvetica Light" panose="020B0403020202020204"/>
                        <a:cs typeface="Helvetica"/>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lvl="0" algn="ctr">
                        <a:buNone/>
                      </a:pPr>
                      <a:r>
                        <a:rPr lang="en-US" sz="1200" b="0" i="0" u="none" strike="noStrike" kern="1200" noProof="0">
                          <a:solidFill>
                            <a:srgbClr val="000000"/>
                          </a:solidFill>
                          <a:effectLst/>
                          <a:latin typeface="Helvetica Light" panose="020B0403020202020204"/>
                          <a:cs typeface="Helvetica"/>
                        </a:rPr>
                        <a:t>$295</a:t>
                      </a:r>
                    </a:p>
                  </a:txBody>
                  <a:tcPr anchor="ctr">
                    <a:lnL w="8357" cap="flat" cmpd="sng" algn="ctr">
                      <a:solidFill>
                        <a:srgbClr val="595959"/>
                      </a:solidFill>
                      <a:prstDash val="solid"/>
                      <a:round/>
                      <a:headEnd type="none" w="med" len="med"/>
                      <a:tailEnd type="none" w="med" len="med"/>
                    </a:lnL>
                    <a:lnR w="8356" cap="flat" cmpd="sng" algn="ctr">
                      <a:solidFill>
                        <a:srgbClr val="595959"/>
                      </a:solidFill>
                      <a:prstDash val="solid"/>
                      <a:round/>
                      <a:headEnd type="none" w="med" len="med"/>
                      <a:tailEnd type="none" w="med" len="med"/>
                    </a:lnR>
                    <a:lnT w="8356">
                      <a:solidFill>
                        <a:srgbClr val="595959"/>
                      </a:solidFill>
                    </a:lnT>
                    <a:lnB w="8356">
                      <a:solidFill>
                        <a:srgbClr val="595959"/>
                      </a:solidFill>
                    </a:lnB>
                    <a:solidFill>
                      <a:srgbClr val="FFFFFF"/>
                    </a:solidFill>
                  </a:tcPr>
                </a:tc>
                <a:tc>
                  <a:txBody>
                    <a:bodyPr/>
                    <a:lstStyle/>
                    <a:p>
                      <a:pPr lvl="0" algn="ctr">
                        <a:buNone/>
                      </a:pPr>
                      <a:r>
                        <a:rPr lang="en-US" sz="1200" b="0" i="0">
                          <a:solidFill>
                            <a:srgbClr val="000000"/>
                          </a:solidFill>
                          <a:effectLst/>
                          <a:latin typeface="Helvetica Light" panose="020B0403020202020204"/>
                        </a:rPr>
                        <a:t>$75</a:t>
                      </a:r>
                      <a:endParaRPr lang="en-US" sz="1200" b="0" i="0" kern="1200">
                        <a:solidFill>
                          <a:srgbClr val="000000"/>
                        </a:solidFill>
                        <a:effectLst/>
                        <a:latin typeface="Helvetica Light"/>
                        <a:ea typeface="+mn-ea"/>
                        <a:cs typeface="+mn-cs"/>
                      </a:endParaRPr>
                    </a:p>
                  </a:txBody>
                  <a:tcPr anchor="ctr">
                    <a:lnL w="8356"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$50</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$22 each</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$13</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620360524"/>
                  </a:ext>
                </a:extLst>
              </a:tr>
            </a:tbl>
          </a:graphicData>
        </a:graphic>
      </p:graphicFrame>
      <p:sp>
        <p:nvSpPr>
          <p:cNvPr id="3" name="Title 1">
            <a:extLst>
              <a:ext uri="{FF2B5EF4-FFF2-40B4-BE49-F238E27FC236}">
                <a16:creationId xmlns:a16="http://schemas.microsoft.com/office/drawing/2014/main" id="{41350CED-2270-4523-8276-D727810A1BCF}"/>
              </a:ext>
            </a:extLst>
          </p:cNvPr>
          <p:cNvSpPr>
            <a:spLocks noGrp="1"/>
          </p:cNvSpPr>
          <p:nvPr>
            <p:ph type="title"/>
          </p:nvPr>
        </p:nvSpPr>
        <p:spPr/>
        <p:txBody>
          <a:bodyPr/>
          <a:lstStyle/>
          <a:p>
            <a:r>
              <a:rPr lang="en-US"/>
              <a:t>NOEL: 2021 CARRY FORWARD SKUS</a:t>
            </a:r>
          </a:p>
        </p:txBody>
      </p:sp>
      <p:pic>
        <p:nvPicPr>
          <p:cNvPr id="16" name="Picture 4" descr="Full screen preview">
            <a:extLst>
              <a:ext uri="{FF2B5EF4-FFF2-40B4-BE49-F238E27FC236}">
                <a16:creationId xmlns:a16="http://schemas.microsoft.com/office/drawing/2014/main" id="{1F2A0835-5C95-4C62-BD3D-6043192D4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672" y="1889162"/>
            <a:ext cx="1515663" cy="193214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vessel, mug, cup&#10;&#10;Description automatically generated">
            <a:extLst>
              <a:ext uri="{FF2B5EF4-FFF2-40B4-BE49-F238E27FC236}">
                <a16:creationId xmlns:a16="http://schemas.microsoft.com/office/drawing/2014/main" id="{DDBC3FBA-7527-4B6C-90DE-A363C78ACA35}"/>
              </a:ext>
            </a:extLst>
          </p:cNvPr>
          <p:cNvPicPr>
            <a:picLocks noChangeAspect="1"/>
          </p:cNvPicPr>
          <p:nvPr/>
        </p:nvPicPr>
        <p:blipFill rotWithShape="1">
          <a:blip r:embed="rId4">
            <a:extLst>
              <a:ext uri="{28A0092B-C50C-407E-A947-70E740481C1C}">
                <a14:useLocalDpi xmlns:a14="http://schemas.microsoft.com/office/drawing/2010/main" val="0"/>
              </a:ext>
            </a:extLst>
          </a:blip>
          <a:srcRect r="60341"/>
          <a:stretch/>
        </p:blipFill>
        <p:spPr>
          <a:xfrm>
            <a:off x="7729413" y="1416032"/>
            <a:ext cx="1876753" cy="923043"/>
          </a:xfrm>
          <a:prstGeom prst="rect">
            <a:avLst/>
          </a:prstGeom>
        </p:spPr>
      </p:pic>
      <p:pic>
        <p:nvPicPr>
          <p:cNvPr id="21" name="Picture 20" descr="A picture containing vessel, mug, cup&#10;&#10;Description automatically generated">
            <a:extLst>
              <a:ext uri="{FF2B5EF4-FFF2-40B4-BE49-F238E27FC236}">
                <a16:creationId xmlns:a16="http://schemas.microsoft.com/office/drawing/2014/main" id="{93991A5A-A20A-4A12-AA04-E72EF3C975C7}"/>
              </a:ext>
            </a:extLst>
          </p:cNvPr>
          <p:cNvPicPr>
            <a:picLocks noChangeAspect="1"/>
          </p:cNvPicPr>
          <p:nvPr/>
        </p:nvPicPr>
        <p:blipFill rotWithShape="1">
          <a:blip r:embed="rId4">
            <a:extLst>
              <a:ext uri="{28A0092B-C50C-407E-A947-70E740481C1C}">
                <a14:useLocalDpi xmlns:a14="http://schemas.microsoft.com/office/drawing/2010/main" val="0"/>
              </a:ext>
            </a:extLst>
          </a:blip>
          <a:srcRect l="60341" r="19855"/>
          <a:stretch/>
        </p:blipFill>
        <p:spPr>
          <a:xfrm>
            <a:off x="8265798" y="3322491"/>
            <a:ext cx="937193" cy="923043"/>
          </a:xfrm>
          <a:prstGeom prst="rect">
            <a:avLst/>
          </a:prstGeom>
        </p:spPr>
      </p:pic>
      <p:pic>
        <p:nvPicPr>
          <p:cNvPr id="22" name="Picture 21" descr="A picture containing vessel, mug, cup&#10;&#10;Description automatically generated">
            <a:extLst>
              <a:ext uri="{FF2B5EF4-FFF2-40B4-BE49-F238E27FC236}">
                <a16:creationId xmlns:a16="http://schemas.microsoft.com/office/drawing/2014/main" id="{E855483A-19D5-42BA-9FD3-DECF2AD20C20}"/>
              </a:ext>
            </a:extLst>
          </p:cNvPr>
          <p:cNvPicPr>
            <a:picLocks noChangeAspect="1"/>
          </p:cNvPicPr>
          <p:nvPr/>
        </p:nvPicPr>
        <p:blipFill rotWithShape="1">
          <a:blip r:embed="rId4">
            <a:extLst>
              <a:ext uri="{28A0092B-C50C-407E-A947-70E740481C1C}">
                <a14:useLocalDpi xmlns:a14="http://schemas.microsoft.com/office/drawing/2010/main" val="0"/>
              </a:ext>
            </a:extLst>
          </a:blip>
          <a:srcRect l="40289" r="39907"/>
          <a:stretch/>
        </p:blipFill>
        <p:spPr>
          <a:xfrm>
            <a:off x="7730596" y="2339075"/>
            <a:ext cx="937193" cy="923043"/>
          </a:xfrm>
          <a:prstGeom prst="rect">
            <a:avLst/>
          </a:prstGeom>
        </p:spPr>
      </p:pic>
      <p:pic>
        <p:nvPicPr>
          <p:cNvPr id="4" name="Picture 5" descr="Text, whiteboard&#10;&#10;Description automatically generated">
            <a:extLst>
              <a:ext uri="{FF2B5EF4-FFF2-40B4-BE49-F238E27FC236}">
                <a16:creationId xmlns:a16="http://schemas.microsoft.com/office/drawing/2014/main" id="{01FBE55A-EB74-40EC-B8B2-F98E07C7C9E5}"/>
              </a:ext>
            </a:extLst>
          </p:cNvPr>
          <p:cNvPicPr>
            <a:picLocks noChangeAspect="1"/>
          </p:cNvPicPr>
          <p:nvPr/>
        </p:nvPicPr>
        <p:blipFill>
          <a:blip r:embed="rId5"/>
          <a:stretch>
            <a:fillRect/>
          </a:stretch>
        </p:blipFill>
        <p:spPr>
          <a:xfrm>
            <a:off x="5580022" y="1836125"/>
            <a:ext cx="2010086" cy="1126645"/>
          </a:xfrm>
          <a:prstGeom prst="rect">
            <a:avLst/>
          </a:prstGeom>
        </p:spPr>
      </p:pic>
      <p:pic>
        <p:nvPicPr>
          <p:cNvPr id="6" name="Picture 6" descr="Text, whiteboard&#10;&#10;Description automatically generated">
            <a:extLst>
              <a:ext uri="{FF2B5EF4-FFF2-40B4-BE49-F238E27FC236}">
                <a16:creationId xmlns:a16="http://schemas.microsoft.com/office/drawing/2014/main" id="{5C95ABA0-810A-4642-B8E0-A7BC60E3C9BB}"/>
              </a:ext>
            </a:extLst>
          </p:cNvPr>
          <p:cNvPicPr>
            <a:picLocks noChangeAspect="1"/>
          </p:cNvPicPr>
          <p:nvPr/>
        </p:nvPicPr>
        <p:blipFill>
          <a:blip r:embed="rId6"/>
          <a:stretch>
            <a:fillRect/>
          </a:stretch>
        </p:blipFill>
        <p:spPr>
          <a:xfrm>
            <a:off x="5580022" y="3093076"/>
            <a:ext cx="2037933" cy="625845"/>
          </a:xfrm>
          <a:prstGeom prst="rect">
            <a:avLst/>
          </a:prstGeom>
        </p:spPr>
      </p:pic>
      <p:pic>
        <p:nvPicPr>
          <p:cNvPr id="8" name="Picture 7" descr="A picture containing hammer, tool&#10;&#10;Description automatically generated">
            <a:extLst>
              <a:ext uri="{FF2B5EF4-FFF2-40B4-BE49-F238E27FC236}">
                <a16:creationId xmlns:a16="http://schemas.microsoft.com/office/drawing/2014/main" id="{B19F2EE7-3D6B-4503-98D7-031C8F6021A9}"/>
              </a:ext>
            </a:extLst>
          </p:cNvPr>
          <p:cNvPicPr>
            <a:picLocks noChangeAspect="1"/>
          </p:cNvPicPr>
          <p:nvPr/>
        </p:nvPicPr>
        <p:blipFill>
          <a:blip r:embed="rId7"/>
          <a:stretch>
            <a:fillRect/>
          </a:stretch>
        </p:blipFill>
        <p:spPr>
          <a:xfrm>
            <a:off x="10107433" y="1408161"/>
            <a:ext cx="663872" cy="2770490"/>
          </a:xfrm>
          <a:prstGeom prst="rect">
            <a:avLst/>
          </a:prstGeom>
        </p:spPr>
      </p:pic>
      <p:pic>
        <p:nvPicPr>
          <p:cNvPr id="9" name="Picture 8">
            <a:extLst>
              <a:ext uri="{FF2B5EF4-FFF2-40B4-BE49-F238E27FC236}">
                <a16:creationId xmlns:a16="http://schemas.microsoft.com/office/drawing/2014/main" id="{FE6CB626-F231-45BC-9D25-DBC9B2261970}"/>
              </a:ext>
            </a:extLst>
          </p:cNvPr>
          <p:cNvPicPr>
            <a:picLocks noChangeAspect="1"/>
          </p:cNvPicPr>
          <p:nvPr/>
        </p:nvPicPr>
        <p:blipFill>
          <a:blip r:embed="rId8"/>
          <a:stretch>
            <a:fillRect/>
          </a:stretch>
        </p:blipFill>
        <p:spPr>
          <a:xfrm>
            <a:off x="8700617" y="2399448"/>
            <a:ext cx="937194" cy="879851"/>
          </a:xfrm>
          <a:prstGeom prst="rect">
            <a:avLst/>
          </a:prstGeom>
        </p:spPr>
      </p:pic>
      <p:pic>
        <p:nvPicPr>
          <p:cNvPr id="17" name="Picture 2">
            <a:extLst>
              <a:ext uri="{FF2B5EF4-FFF2-40B4-BE49-F238E27FC236}">
                <a16:creationId xmlns:a16="http://schemas.microsoft.com/office/drawing/2014/main" id="{915B1B24-C830-43D1-92CA-9FA47B41D6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42635" y="1408161"/>
            <a:ext cx="581535" cy="2770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C63AF2E-D578-4722-A3AF-C5AA69D3B428}"/>
              </a:ext>
            </a:extLst>
          </p:cNvPr>
          <p:cNvPicPr>
            <a:picLocks noChangeAspect="1"/>
          </p:cNvPicPr>
          <p:nvPr/>
        </p:nvPicPr>
        <p:blipFill>
          <a:blip r:embed="rId10"/>
          <a:stretch>
            <a:fillRect/>
          </a:stretch>
        </p:blipFill>
        <p:spPr>
          <a:xfrm>
            <a:off x="1390749" y="2090851"/>
            <a:ext cx="1996930" cy="1573001"/>
          </a:xfrm>
          <a:prstGeom prst="rect">
            <a:avLst/>
          </a:prstGeom>
        </p:spPr>
      </p:pic>
    </p:spTree>
    <p:extLst>
      <p:ext uri="{BB962C8B-B14F-4D97-AF65-F5344CB8AC3E}">
        <p14:creationId xmlns:p14="http://schemas.microsoft.com/office/powerpoint/2010/main" val="288451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76C3-C97B-4930-9EA5-286F49EF6996}"/>
              </a:ext>
            </a:extLst>
          </p:cNvPr>
          <p:cNvSpPr>
            <a:spLocks noGrp="1"/>
          </p:cNvSpPr>
          <p:nvPr>
            <p:ph type="title"/>
          </p:nvPr>
        </p:nvSpPr>
        <p:spPr/>
        <p:txBody>
          <a:bodyPr/>
          <a:lstStyle/>
          <a:p>
            <a:r>
              <a:rPr lang="en-US"/>
              <a:t>NOEL: 2022 NEW ASSORTMENT ADDITIONS</a:t>
            </a:r>
          </a:p>
        </p:txBody>
      </p:sp>
      <p:graphicFrame>
        <p:nvGraphicFramePr>
          <p:cNvPr id="3" name="Table 2">
            <a:extLst>
              <a:ext uri="{FF2B5EF4-FFF2-40B4-BE49-F238E27FC236}">
                <a16:creationId xmlns:a16="http://schemas.microsoft.com/office/drawing/2014/main" id="{7E152B6B-3F3A-4F8D-9594-D51B8C8675DC}"/>
              </a:ext>
            </a:extLst>
          </p:cNvPr>
          <p:cNvGraphicFramePr>
            <a:graphicFrameLocks noGrp="1"/>
          </p:cNvGraphicFramePr>
          <p:nvPr>
            <p:extLst>
              <p:ext uri="{D42A27DB-BD31-4B8C-83A1-F6EECF244321}">
                <p14:modId xmlns:p14="http://schemas.microsoft.com/office/powerpoint/2010/main" val="3272263580"/>
              </p:ext>
            </p:extLst>
          </p:nvPr>
        </p:nvGraphicFramePr>
        <p:xfrm>
          <a:off x="965043" y="2114585"/>
          <a:ext cx="9982052" cy="4104848"/>
        </p:xfrm>
        <a:graphic>
          <a:graphicData uri="http://schemas.openxmlformats.org/drawingml/2006/table">
            <a:tbl>
              <a:tblPr/>
              <a:tblGrid>
                <a:gridCol w="1003176">
                  <a:extLst>
                    <a:ext uri="{9D8B030D-6E8A-4147-A177-3AD203B41FA5}">
                      <a16:colId xmlns:a16="http://schemas.microsoft.com/office/drawing/2014/main" val="1792895825"/>
                    </a:ext>
                  </a:extLst>
                </a:gridCol>
                <a:gridCol w="1340528">
                  <a:extLst>
                    <a:ext uri="{9D8B030D-6E8A-4147-A177-3AD203B41FA5}">
                      <a16:colId xmlns:a16="http://schemas.microsoft.com/office/drawing/2014/main" val="650406606"/>
                    </a:ext>
                  </a:extLst>
                </a:gridCol>
                <a:gridCol w="1420428">
                  <a:extLst>
                    <a:ext uri="{9D8B030D-6E8A-4147-A177-3AD203B41FA5}">
                      <a16:colId xmlns:a16="http://schemas.microsoft.com/office/drawing/2014/main" val="1577955230"/>
                    </a:ext>
                  </a:extLst>
                </a:gridCol>
                <a:gridCol w="1554480">
                  <a:extLst>
                    <a:ext uri="{9D8B030D-6E8A-4147-A177-3AD203B41FA5}">
                      <a16:colId xmlns:a16="http://schemas.microsoft.com/office/drawing/2014/main" val="1518561980"/>
                    </a:ext>
                  </a:extLst>
                </a:gridCol>
                <a:gridCol w="1554480">
                  <a:extLst>
                    <a:ext uri="{9D8B030D-6E8A-4147-A177-3AD203B41FA5}">
                      <a16:colId xmlns:a16="http://schemas.microsoft.com/office/drawing/2014/main" val="1010051865"/>
                    </a:ext>
                  </a:extLst>
                </a:gridCol>
                <a:gridCol w="1554480">
                  <a:extLst>
                    <a:ext uri="{9D8B030D-6E8A-4147-A177-3AD203B41FA5}">
                      <a16:colId xmlns:a16="http://schemas.microsoft.com/office/drawing/2014/main" val="4045298398"/>
                    </a:ext>
                  </a:extLst>
                </a:gridCol>
                <a:gridCol w="1554480">
                  <a:extLst>
                    <a:ext uri="{9D8B030D-6E8A-4147-A177-3AD203B41FA5}">
                      <a16:colId xmlns:a16="http://schemas.microsoft.com/office/drawing/2014/main" val="1247449863"/>
                    </a:ext>
                  </a:extLst>
                </a:gridCol>
              </a:tblGrid>
              <a:tr h="1793024">
                <a:tc>
                  <a:txBody>
                    <a:bodyPr/>
                    <a:lstStyle/>
                    <a:p>
                      <a:pPr algn="ctr" fontAlgn="auto"/>
                      <a:r>
                        <a:rPr lang="en-US" sz="1200" b="1" i="0">
                          <a:solidFill>
                            <a:srgbClr val="000000"/>
                          </a:solidFill>
                          <a:effectLst/>
                          <a:latin typeface="+mj-lt"/>
                        </a:rPr>
                        <a:t>IMAGE</a:t>
                      </a:r>
                      <a:r>
                        <a:rPr lang="en-US" sz="1600" b="1" i="0">
                          <a:solidFill>
                            <a:srgbClr val="000000"/>
                          </a:solidFill>
                          <a:effectLst/>
                          <a:latin typeface="+mj-lt"/>
                        </a:rPr>
                        <a:t>​</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lvl="0" algn="ctr">
                        <a:buNone/>
                      </a:pPr>
                      <a:endParaRPr lang="en-US" sz="1200" b="0" i="0">
                        <a:solidFill>
                          <a:srgbClr val="000000"/>
                        </a:solidFill>
                        <a:effectLst/>
                        <a:latin typeface="Helvetica Light" panose="020B0403020202020204"/>
                      </a:endParaRPr>
                    </a:p>
                  </a:txBody>
                  <a:tcPr>
                    <a:lnL w="8357" cap="flat" cmpd="sng" algn="ctr">
                      <a:solidFill>
                        <a:srgbClr val="595959"/>
                      </a:solidFill>
                      <a:prstDash val="solid"/>
                      <a:round/>
                      <a:headEnd type="none" w="med" len="med"/>
                      <a:tailEnd type="none" w="med" len="med"/>
                    </a:lnL>
                    <a:lnR w="8356">
                      <a:solidFill>
                        <a:srgbClr val="595959"/>
                      </a:solidFill>
                    </a:lnR>
                    <a:lnT w="8356">
                      <a:solidFill>
                        <a:srgbClr val="595959"/>
                      </a:solidFill>
                    </a:lnT>
                    <a:lnB w="8356">
                      <a:solidFill>
                        <a:srgbClr val="595959"/>
                      </a:solidFill>
                    </a:lnB>
                    <a:solidFill>
                      <a:srgbClr val="FFFFFF"/>
                    </a:solidFill>
                  </a:tcPr>
                </a:tc>
                <a:tc>
                  <a:txBody>
                    <a:bodyPr/>
                    <a:lstStyle/>
                    <a:p>
                      <a:pPr algn="ctr" fontAlgn="auto"/>
                      <a:endParaRPr lang="en-US" sz="1200" b="0" i="0">
                        <a:solidFill>
                          <a:srgbClr val="000000"/>
                        </a:solidFill>
                        <a:effectLst/>
                        <a:latin typeface="Helvetica Light" panose="020B0403020202020204"/>
                      </a:endParaRPr>
                    </a:p>
                  </a:txBody>
                  <a:tcPr anchor="ctr">
                    <a:lnL w="8356"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auto"/>
                      <a:endParaRPr lang="en-US" sz="1600" b="0" i="0">
                        <a:solidFill>
                          <a:srgbClr val="000000"/>
                        </a:solidFill>
                        <a:effectLst/>
                        <a:latin typeface="Helvetica Light" panose="020B0403020202020204"/>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auto"/>
                      <a:endParaRPr lang="en-US" sz="1600" b="0" i="0">
                        <a:solidFill>
                          <a:srgbClr val="000000"/>
                        </a:solidFill>
                        <a:effectLst/>
                        <a:latin typeface="Helvetica Light" panose="020B0403020202020204"/>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auto"/>
                      <a:endParaRPr lang="en-US" sz="1100" b="0" i="1">
                        <a:solidFill>
                          <a:srgbClr val="FF0000"/>
                        </a:solidFill>
                        <a:effectLst/>
                        <a:latin typeface="helvetica light" panose="020B0403020202020204"/>
                      </a:endParaRPr>
                    </a:p>
                  </a:txBody>
                  <a:tcPr anchor="b">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p>
                    <a:p>
                      <a:pPr algn="ctr" fontAlgn="auto"/>
                      <a:endParaRPr lang="en-US" sz="1600" b="0" i="0">
                        <a:solidFill>
                          <a:srgbClr val="000000"/>
                        </a:solidFill>
                        <a:effectLst/>
                        <a:latin typeface="Helvetica Light" panose="020B0403020202020204"/>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3685991202"/>
                  </a:ext>
                </a:extLst>
              </a:tr>
              <a:tr h="470112">
                <a:tc>
                  <a:txBody>
                    <a:bodyPr/>
                    <a:lstStyle/>
                    <a:p>
                      <a:pPr algn="ctr" fontAlgn="base"/>
                      <a:r>
                        <a:rPr lang="en-US" sz="1200" b="1" i="0">
                          <a:solidFill>
                            <a:srgbClr val="000000"/>
                          </a:solidFill>
                          <a:effectLst/>
                          <a:latin typeface="+mj-lt"/>
                        </a:rPr>
                        <a:t>SHAPE​</a:t>
                      </a:r>
                      <a:endParaRPr lang="en-US" b="1" i="0">
                        <a:solidFill>
                          <a:srgbClr val="000000"/>
                        </a:solidFill>
                        <a:effectLst/>
                        <a:latin typeface="+mj-lt"/>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lvl="0" algn="ctr" rtl="0">
                        <a:buNone/>
                      </a:pPr>
                      <a:r>
                        <a:rPr lang="en-US" sz="1200" b="0" i="0" kern="1200">
                          <a:solidFill>
                            <a:srgbClr val="000000"/>
                          </a:solidFill>
                          <a:effectLst/>
                          <a:latin typeface="Helvetica Light" panose="020B0403020202020204"/>
                          <a:ea typeface="+mn-ea"/>
                          <a:cs typeface="+mn-cs"/>
                        </a:rPr>
                        <a:t>4.5 qt Signature RDO</a:t>
                      </a:r>
                      <a:endParaRPr lang="en-US"/>
                    </a:p>
                    <a:p>
                      <a:pPr marL="0" lvl="0" algn="ctr" rtl="0">
                        <a:buNone/>
                      </a:pPr>
                      <a:r>
                        <a:rPr lang="en-US" sz="1200" b="0" i="0" kern="1200">
                          <a:solidFill>
                            <a:srgbClr val="000000"/>
                          </a:solidFill>
                          <a:effectLst/>
                          <a:latin typeface="Helvetica Light" panose="020B0403020202020204"/>
                          <a:ea typeface="+mn-ea"/>
                          <a:cs typeface="+mn-cs"/>
                        </a:rPr>
                        <a:t>Embossed</a:t>
                      </a:r>
                    </a:p>
                  </a:txBody>
                  <a:tcPr>
                    <a:lnL w="8357" cap="flat" cmpd="sng" algn="ctr">
                      <a:solidFill>
                        <a:srgbClr val="595959"/>
                      </a:solidFill>
                      <a:prstDash val="solid"/>
                      <a:round/>
                      <a:headEnd type="none" w="med" len="med"/>
                      <a:tailEnd type="none" w="med" len="med"/>
                    </a:lnL>
                    <a:lnR w="8356" cap="flat" cmpd="sng" algn="ctr">
                      <a:solidFill>
                        <a:srgbClr val="595959"/>
                      </a:solidFill>
                      <a:prstDash val="solid"/>
                      <a:round/>
                      <a:headEnd type="none" w="med" len="med"/>
                      <a:tailEnd type="none" w="med" len="med"/>
                    </a:lnR>
                    <a:lnT w="8356">
                      <a:solidFill>
                        <a:srgbClr val="595959"/>
                      </a:solidFill>
                    </a:lnT>
                    <a:lnB w="8356">
                      <a:solidFill>
                        <a:srgbClr val="595959"/>
                      </a:solidFill>
                    </a:lnB>
                    <a:solidFill>
                      <a:srgbClr val="FFFFFF"/>
                    </a:solidFill>
                  </a:tcPr>
                </a:tc>
                <a:tc>
                  <a:txBody>
                    <a:bodyPr/>
                    <a:lstStyle/>
                    <a:p>
                      <a:pPr marL="0" marR="0" lvl="0" indent="0" algn="ctr" rtl="0">
                        <a:lnSpc>
                          <a:spcPct val="100000"/>
                        </a:lnSpc>
                        <a:spcBef>
                          <a:spcPts val="0"/>
                        </a:spcBef>
                        <a:spcAft>
                          <a:spcPts val="0"/>
                        </a:spcAft>
                        <a:buClrTx/>
                        <a:buSzTx/>
                        <a:buFontTx/>
                        <a:buNone/>
                      </a:pPr>
                      <a:r>
                        <a:rPr lang="en-US" sz="1200" b="0" i="0">
                          <a:solidFill>
                            <a:srgbClr val="000000"/>
                          </a:solidFill>
                          <a:effectLst/>
                          <a:latin typeface="Helvetica Light" panose="020B0403020202020204"/>
                        </a:rPr>
                        <a:t>Figural Spoon Rest</a:t>
                      </a:r>
                      <a:endParaRPr lang="en-US" sz="1200" b="0" i="0" kern="1200">
                        <a:solidFill>
                          <a:srgbClr val="000000"/>
                        </a:solidFill>
                        <a:effectLst/>
                        <a:latin typeface="Helvetica Light"/>
                        <a:ea typeface="+mn-ea"/>
                        <a:cs typeface="+mn-cs"/>
                      </a:endParaRPr>
                    </a:p>
                  </a:txBody>
                  <a:tcPr anchor="ctr">
                    <a:lnL w="8356"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Utensil Crock Set</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Mug</a:t>
                      </a:r>
                    </a:p>
                    <a:p>
                      <a:pPr lvl="0" algn="ctr">
                        <a:buNone/>
                      </a:pPr>
                      <a:r>
                        <a:rPr lang="en-US" sz="1200" b="0" i="0">
                          <a:solidFill>
                            <a:srgbClr val="000000"/>
                          </a:solidFill>
                          <a:effectLst/>
                          <a:latin typeface="Helvetica Light" panose="020B0403020202020204"/>
                        </a:rPr>
                        <a:t>Reindeer Applique</a:t>
                      </a:r>
                      <a:endParaRPr lang="en-US"/>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200" b="0" i="0">
                          <a:solidFill>
                            <a:srgbClr val="000000"/>
                          </a:solidFill>
                          <a:effectLst/>
                          <a:latin typeface="Helvetica Light" panose="020B0403020202020204"/>
                        </a:rPr>
                        <a:t>XL Joyeux Mug</a:t>
                      </a:r>
                    </a:p>
                    <a:p>
                      <a:pPr algn="ctr" fontAlgn="base"/>
                      <a:r>
                        <a:rPr lang="en-US" sz="1200" b="0" i="0">
                          <a:solidFill>
                            <a:srgbClr val="000000"/>
                          </a:solidFill>
                          <a:effectLst/>
                          <a:latin typeface="Helvetica Light" panose="020B0403020202020204"/>
                        </a:rPr>
                        <a:t>Applique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a:rPr>
                        <a:t>Whistling Kettle</a:t>
                      </a:r>
                      <a:endParaRPr lang="en-US"/>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944416307"/>
                  </a:ext>
                </a:extLst>
              </a:tr>
              <a:tr h="0">
                <a:tc>
                  <a:txBody>
                    <a:bodyPr/>
                    <a:lstStyle/>
                    <a:p>
                      <a:pPr algn="ctr" fontAlgn="base"/>
                      <a:r>
                        <a:rPr lang="en-US" sz="1200" b="1" i="0">
                          <a:solidFill>
                            <a:srgbClr val="000000"/>
                          </a:solidFill>
                          <a:effectLst/>
                          <a:latin typeface="+mj-lt"/>
                        </a:rPr>
                        <a:t>MATERIAL​</a:t>
                      </a:r>
                      <a:endParaRPr lang="en-US" b="1" i="0">
                        <a:solidFill>
                          <a:srgbClr val="000000"/>
                        </a:solidFill>
                        <a:effectLst/>
                        <a:latin typeface="+mj-lt"/>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lvl="0" algn="ctr" rtl="0">
                        <a:buNone/>
                      </a:pPr>
                      <a:r>
                        <a:rPr lang="en-US" sz="1200" b="0" i="0" kern="1200">
                          <a:solidFill>
                            <a:srgbClr val="000000"/>
                          </a:solidFill>
                          <a:effectLst/>
                          <a:latin typeface="Helvetica Light" panose="020B0403020202020204"/>
                          <a:ea typeface="+mn-ea"/>
                          <a:cs typeface="+mn-cs"/>
                        </a:rPr>
                        <a:t>Cast Iron</a:t>
                      </a:r>
                      <a:endParaRPr lang="en-US"/>
                    </a:p>
                  </a:txBody>
                  <a:tcPr>
                    <a:lnL w="8357" cap="flat" cmpd="sng" algn="ctr">
                      <a:solidFill>
                        <a:srgbClr val="595959"/>
                      </a:solidFill>
                      <a:prstDash val="solid"/>
                      <a:round/>
                      <a:headEnd type="none" w="med" len="med"/>
                      <a:tailEnd type="none" w="med" len="med"/>
                    </a:lnL>
                    <a:lnR w="8356" cap="flat" cmpd="sng" algn="ctr">
                      <a:solidFill>
                        <a:srgbClr val="595959"/>
                      </a:solidFill>
                      <a:prstDash val="solid"/>
                      <a:round/>
                      <a:headEnd type="none" w="med" len="med"/>
                      <a:tailEnd type="none" w="med" len="med"/>
                    </a:lnR>
                    <a:lnT w="8356">
                      <a:solidFill>
                        <a:srgbClr val="595959"/>
                      </a:solidFill>
                    </a:lnT>
                    <a:lnB w="8356">
                      <a:solidFill>
                        <a:srgbClr val="595959"/>
                      </a:solidFill>
                    </a:lnB>
                    <a:solidFill>
                      <a:srgbClr val="FFFFFF"/>
                    </a:solidFill>
                  </a:tcPr>
                </a:tc>
                <a:tc>
                  <a:txBody>
                    <a:bodyPr/>
                    <a:lstStyle/>
                    <a:p>
                      <a:pPr lvl="0" algn="ctr">
                        <a:buNone/>
                      </a:pPr>
                      <a:r>
                        <a:rPr lang="en-US" sz="1200" b="0" i="0">
                          <a:solidFill>
                            <a:srgbClr val="000000"/>
                          </a:solidFill>
                          <a:effectLst/>
                          <a:latin typeface="Helvetica Light" panose="020B0403020202020204"/>
                        </a:rPr>
                        <a:t>Stoneware</a:t>
                      </a:r>
                      <a:endParaRPr lang="en-US" sz="1200" b="0" i="0" kern="1200">
                        <a:solidFill>
                          <a:srgbClr val="000000"/>
                        </a:solidFill>
                        <a:effectLst/>
                        <a:latin typeface="Helvetica Light"/>
                        <a:ea typeface="+mn-ea"/>
                        <a:cs typeface="+mn-cs"/>
                      </a:endParaRPr>
                    </a:p>
                  </a:txBody>
                  <a:tcPr anchor="ctr">
                    <a:lnL w="8356"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Tools</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Stoneware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200" b="0" i="0">
                          <a:solidFill>
                            <a:srgbClr val="000000"/>
                          </a:solidFill>
                          <a:effectLst/>
                          <a:latin typeface="Helvetica Light" panose="020B0403020202020204"/>
                        </a:rPr>
                        <a:t>Stoneware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EOS</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701873103"/>
                  </a:ext>
                </a:extLst>
              </a:tr>
              <a:tr h="0">
                <a:tc>
                  <a:txBody>
                    <a:bodyPr/>
                    <a:lstStyle/>
                    <a:p>
                      <a:pPr algn="ctr" fontAlgn="base"/>
                      <a:r>
                        <a:rPr lang="en-US" sz="1200" b="1" i="0">
                          <a:solidFill>
                            <a:srgbClr val="000000"/>
                          </a:solidFill>
                          <a:effectLst/>
                          <a:latin typeface="+mj-lt"/>
                        </a:rPr>
                        <a:t>COLOR</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lvl="0" algn="ctr" defTabSz="914400" rtl="0">
                        <a:buNone/>
                      </a:pPr>
                      <a:r>
                        <a:rPr lang="en-US" sz="1200" b="0" i="0" kern="1200">
                          <a:solidFill>
                            <a:srgbClr val="000000"/>
                          </a:solidFill>
                          <a:effectLst/>
                          <a:latin typeface="Helvetica Light" panose="020B0403020202020204"/>
                          <a:ea typeface="+mn-ea"/>
                          <a:cs typeface="+mn-cs"/>
                        </a:rPr>
                        <a:t>Artichaut</a:t>
                      </a:r>
                      <a:endParaRPr lang="en-US"/>
                    </a:p>
                  </a:txBody>
                  <a:tcPr anchor="ctr">
                    <a:lnL w="8357" cap="flat" cmpd="sng" algn="ctr">
                      <a:solidFill>
                        <a:srgbClr val="595959"/>
                      </a:solidFill>
                      <a:prstDash val="solid"/>
                      <a:round/>
                      <a:headEnd type="none" w="med" len="med"/>
                      <a:tailEnd type="none" w="med" len="med"/>
                    </a:lnL>
                    <a:lnR w="8356" cap="flat" cmpd="sng" algn="ctr">
                      <a:solidFill>
                        <a:srgbClr val="595959"/>
                      </a:solidFill>
                      <a:prstDash val="solid"/>
                      <a:round/>
                      <a:headEnd type="none" w="med" len="med"/>
                      <a:tailEnd type="none" w="med" len="med"/>
                    </a:lnR>
                    <a:lnT w="8356">
                      <a:solidFill>
                        <a:srgbClr val="595959"/>
                      </a:solidFill>
                    </a:lnT>
                    <a:lnB w="8356">
                      <a:solidFill>
                        <a:srgbClr val="595959"/>
                      </a:solidFill>
                    </a:lnB>
                    <a:solidFill>
                      <a:srgbClr val="FFFFFF"/>
                    </a:solidFill>
                  </a:tcPr>
                </a:tc>
                <a:tc>
                  <a:txBody>
                    <a:bodyPr/>
                    <a:lstStyle/>
                    <a:p>
                      <a:pPr marL="0" marR="0" lvl="0" indent="0" algn="ctr" defTabSz="914400" rtl="0">
                        <a:lnSpc>
                          <a:spcPct val="100000"/>
                        </a:lnSpc>
                        <a:spcBef>
                          <a:spcPts val="0"/>
                        </a:spcBef>
                        <a:spcAft>
                          <a:spcPts val="0"/>
                        </a:spcAft>
                        <a:buClrTx/>
                        <a:buSzTx/>
                        <a:buFontTx/>
                        <a:buNone/>
                        <a:tabLst/>
                        <a:defRPr/>
                      </a:pPr>
                      <a:r>
                        <a:rPr lang="en-US" sz="1200" b="0" i="0">
                          <a:solidFill>
                            <a:srgbClr val="000000"/>
                          </a:solidFill>
                          <a:effectLst/>
                          <a:latin typeface="Helvetica Light" panose="020B0403020202020204"/>
                        </a:rPr>
                        <a:t>Artichaut</a:t>
                      </a:r>
                      <a:endParaRPr lang="en-US" sz="1200" b="0" i="0" err="1">
                        <a:solidFill>
                          <a:srgbClr val="000000"/>
                        </a:solidFill>
                        <a:effectLst/>
                        <a:latin typeface="Helvetica Light" panose="020B0403020202020204"/>
                      </a:endParaRPr>
                    </a:p>
                  </a:txBody>
                  <a:tcPr anchor="ctr">
                    <a:lnL w="8356"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marL="0" marR="0" lvl="0" indent="0" algn="ctr" defTabSz="914400" rtl="0">
                        <a:lnSpc>
                          <a:spcPct val="100000"/>
                        </a:lnSpc>
                        <a:spcBef>
                          <a:spcPts val="0"/>
                        </a:spcBef>
                        <a:spcAft>
                          <a:spcPts val="0"/>
                        </a:spcAft>
                        <a:buClrTx/>
                        <a:buSzTx/>
                        <a:buFontTx/>
                        <a:buNone/>
                        <a:tabLst/>
                        <a:defRPr/>
                      </a:pPr>
                      <a:r>
                        <a:rPr lang="en-US" sz="1200" b="0" i="0">
                          <a:solidFill>
                            <a:srgbClr val="000000"/>
                          </a:solidFill>
                          <a:effectLst/>
                          <a:latin typeface="Helvetica Light" panose="020B0403020202020204"/>
                        </a:rPr>
                        <a:t>Cerise crock, White silicone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marL="0" marR="0" lvl="0" indent="0" algn="ctr" defTabSz="914400" rtl="0">
                        <a:lnSpc>
                          <a:spcPct val="100000"/>
                        </a:lnSpc>
                        <a:spcBef>
                          <a:spcPts val="0"/>
                        </a:spcBef>
                        <a:spcAft>
                          <a:spcPts val="0"/>
                        </a:spcAft>
                        <a:buClrTx/>
                        <a:buSzTx/>
                        <a:buFontTx/>
                        <a:buNone/>
                        <a:tabLst/>
                        <a:defRPr/>
                      </a:pPr>
                      <a:r>
                        <a:rPr lang="en-US" sz="1200" b="0" i="0">
                          <a:solidFill>
                            <a:srgbClr val="000000"/>
                          </a:solidFill>
                          <a:effectLst/>
                          <a:latin typeface="Helvetica Light" panose="020B0403020202020204"/>
                        </a:rPr>
                        <a:t>White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rgbClr val="000000"/>
                          </a:solidFill>
                          <a:effectLst/>
                          <a:latin typeface="Helvetica Light" panose="020B0403020202020204"/>
                        </a:rPr>
                        <a:t>White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marL="0" marR="0" lvl="0" indent="0" algn="ctr" defTabSz="914400" rtl="0">
                        <a:lnSpc>
                          <a:spcPct val="100000"/>
                        </a:lnSpc>
                        <a:spcBef>
                          <a:spcPts val="0"/>
                        </a:spcBef>
                        <a:spcAft>
                          <a:spcPts val="0"/>
                        </a:spcAft>
                        <a:buClrTx/>
                        <a:buSzTx/>
                        <a:buFontTx/>
                        <a:buNone/>
                        <a:tabLst/>
                        <a:defRPr/>
                      </a:pPr>
                      <a:r>
                        <a:rPr lang="en-US" sz="1200" b="0" i="0">
                          <a:solidFill>
                            <a:srgbClr val="000000"/>
                          </a:solidFill>
                          <a:effectLst/>
                          <a:latin typeface="Helvetica Light" panose="020B0403020202020204"/>
                        </a:rPr>
                        <a:t>White</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133076541"/>
                  </a:ext>
                </a:extLst>
              </a:tr>
              <a:tr h="470112">
                <a:tc>
                  <a:txBody>
                    <a:bodyPr/>
                    <a:lstStyle/>
                    <a:p>
                      <a:pPr algn="ctr" fontAlgn="base"/>
                      <a:r>
                        <a:rPr lang="en-US" sz="1200" b="1" i="0">
                          <a:solidFill>
                            <a:srgbClr val="000000"/>
                          </a:solidFill>
                          <a:effectLst/>
                          <a:latin typeface="+mj-lt"/>
                        </a:rPr>
                        <a:t>SKU</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lvl="0" algn="ctr">
                        <a:buNone/>
                      </a:pPr>
                      <a:r>
                        <a:rPr lang="en-US" sz="1200" b="0" i="0" u="none" strike="noStrike" kern="1200" noProof="0">
                          <a:solidFill>
                            <a:srgbClr val="000000"/>
                          </a:solidFill>
                          <a:effectLst/>
                        </a:rPr>
                        <a:t>TBD</a:t>
                      </a:r>
                    </a:p>
                  </a:txBody>
                  <a:tcPr anchor="ctr">
                    <a:lnL w="8357" cap="flat" cmpd="sng" algn="ctr">
                      <a:solidFill>
                        <a:srgbClr val="595959"/>
                      </a:solidFill>
                      <a:prstDash val="solid"/>
                      <a:round/>
                      <a:headEnd type="none" w="med" len="med"/>
                      <a:tailEnd type="none" w="med" len="med"/>
                    </a:lnL>
                    <a:lnR w="8356" cap="flat" cmpd="sng" algn="ctr">
                      <a:solidFill>
                        <a:srgbClr val="595959"/>
                      </a:solidFill>
                      <a:prstDash val="solid"/>
                      <a:round/>
                      <a:headEnd type="none" w="med" len="med"/>
                      <a:tailEnd type="none" w="med" len="med"/>
                    </a:lnR>
                    <a:lnT w="8356">
                      <a:solidFill>
                        <a:srgbClr val="595959"/>
                      </a:solidFill>
                    </a:lnT>
                    <a:lnB w="8356"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kern="1200">
                          <a:solidFill>
                            <a:srgbClr val="000000"/>
                          </a:solidFill>
                          <a:effectLst/>
                          <a:latin typeface="+mn-lt"/>
                          <a:ea typeface="+mn-ea"/>
                          <a:cs typeface="+mn-cs"/>
                        </a:rPr>
                        <a:t>PG8114-14795</a:t>
                      </a:r>
                      <a:endParaRPr lang="en-US" sz="1200" b="0" i="0" kern="1200">
                        <a:solidFill>
                          <a:srgbClr val="000000"/>
                        </a:solidFill>
                        <a:effectLst/>
                        <a:latin typeface="Helvetica Light"/>
                        <a:ea typeface="+mn-ea"/>
                        <a:cs typeface="+mn-cs"/>
                      </a:endParaRPr>
                    </a:p>
                  </a:txBody>
                  <a:tcPr anchor="ctr">
                    <a:lnL w="8356"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JS4502-67</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mn-lt"/>
                        </a:rPr>
                        <a:t>PG9003N-0716</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200" b="0" i="0">
                          <a:solidFill>
                            <a:srgbClr val="000000"/>
                          </a:solidFill>
                          <a:effectLst/>
                          <a:latin typeface="+mn-lt"/>
                        </a:rPr>
                        <a:t>PG8030-2016</a:t>
                      </a:r>
                      <a:endParaRPr lang="en-US" sz="1200" b="0" i="0">
                        <a:solidFill>
                          <a:srgbClr val="000000"/>
                        </a:solidFill>
                        <a:effectLst/>
                        <a:latin typeface="Helvetica Light" panose="020B0403020202020204"/>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kern="1200">
                          <a:solidFill>
                            <a:schemeClr val="tx1"/>
                          </a:solidFill>
                          <a:effectLst/>
                          <a:latin typeface="+mn-lt"/>
                          <a:ea typeface="+mn-ea"/>
                          <a:cs typeface="+mn-cs"/>
                        </a:rPr>
                        <a:t>Q3101N-16</a:t>
                      </a:r>
                      <a:endParaRPr lang="en-US" sz="1000" b="0" i="0">
                        <a:solidFill>
                          <a:srgbClr val="000000"/>
                        </a:solidFill>
                        <a:effectLst/>
                        <a:latin typeface="Helvetica Light" panose="020B0403020202020204"/>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4009198201"/>
                  </a:ext>
                </a:extLst>
              </a:tr>
              <a:tr h="470112">
                <a:tc>
                  <a:txBody>
                    <a:bodyPr/>
                    <a:lstStyle/>
                    <a:p>
                      <a:pPr algn="ctr" fontAlgn="base"/>
                      <a:r>
                        <a:rPr lang="en-US" sz="1200" b="1" i="0">
                          <a:solidFill>
                            <a:srgbClr val="000000"/>
                          </a:solidFill>
                          <a:effectLst/>
                          <a:latin typeface="+mj-lt"/>
                        </a:rPr>
                        <a:t>SRP​</a:t>
                      </a:r>
                      <a:endParaRPr lang="en-US" b="1" i="0">
                        <a:solidFill>
                          <a:srgbClr val="000000"/>
                        </a:solidFill>
                        <a:effectLst/>
                        <a:latin typeface="+mj-lt"/>
                      </a:endParaRP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A6A6A6"/>
                    </a:solidFill>
                  </a:tcPr>
                </a:tc>
                <a:tc>
                  <a:txBody>
                    <a:bodyPr/>
                    <a:lstStyle/>
                    <a:p>
                      <a:pPr marL="0" lvl="0" algn="ctr">
                        <a:buNone/>
                      </a:pPr>
                      <a:r>
                        <a:rPr lang="en-US" sz="1200" b="0" i="0" u="none" strike="noStrike" kern="1200" noProof="0">
                          <a:solidFill>
                            <a:srgbClr val="000000"/>
                          </a:solidFill>
                          <a:effectLst/>
                        </a:rPr>
                        <a:t>$390</a:t>
                      </a:r>
                    </a:p>
                  </a:txBody>
                  <a:tcPr anchor="ctr">
                    <a:lnL w="8357" cap="flat" cmpd="sng" algn="ctr">
                      <a:solidFill>
                        <a:srgbClr val="595959"/>
                      </a:solidFill>
                      <a:prstDash val="solid"/>
                      <a:round/>
                      <a:headEnd type="none" w="med" len="med"/>
                      <a:tailEnd type="none" w="med" len="med"/>
                    </a:lnL>
                    <a:lnR w="8356" cap="flat" cmpd="sng" algn="ctr">
                      <a:solidFill>
                        <a:srgbClr val="595959"/>
                      </a:solidFill>
                      <a:prstDash val="solid"/>
                      <a:round/>
                      <a:headEnd type="none" w="med" len="med"/>
                      <a:tailEnd type="none" w="med" len="med"/>
                    </a:lnR>
                    <a:lnT w="8356" cap="flat" cmpd="sng" algn="ctr">
                      <a:solidFill>
                        <a:srgbClr val="595959"/>
                      </a:solidFill>
                      <a:prstDash val="solid"/>
                      <a:round/>
                      <a:headEnd type="none" w="med" len="med"/>
                      <a:tailEnd type="none" w="med" len="med"/>
                    </a:lnT>
                    <a:lnB w="8356"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$35</a:t>
                      </a:r>
                      <a:endParaRPr lang="en-US" sz="1200" b="0" i="0" kern="1200">
                        <a:solidFill>
                          <a:srgbClr val="000000"/>
                        </a:solidFill>
                        <a:effectLst/>
                        <a:latin typeface="Helvetica Light"/>
                        <a:ea typeface="+mn-ea"/>
                        <a:cs typeface="+mn-cs"/>
                      </a:endParaRPr>
                    </a:p>
                  </a:txBody>
                  <a:tcPr anchor="ctr">
                    <a:lnL w="8356"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$84</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$22</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algn="ctr" fontAlgn="base"/>
                      <a:r>
                        <a:rPr lang="en-US" sz="1200" b="0" i="0">
                          <a:solidFill>
                            <a:srgbClr val="000000"/>
                          </a:solidFill>
                          <a:effectLst/>
                          <a:latin typeface="Helvetica Light" panose="020B0403020202020204"/>
                        </a:rPr>
                        <a:t>$35</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tc>
                  <a:txBody>
                    <a:bodyPr/>
                    <a:lstStyle/>
                    <a:p>
                      <a:pPr lvl="0" algn="ctr">
                        <a:buNone/>
                      </a:pPr>
                      <a:r>
                        <a:rPr lang="en-US" sz="1200" b="0" i="0">
                          <a:solidFill>
                            <a:srgbClr val="000000"/>
                          </a:solidFill>
                          <a:effectLst/>
                          <a:latin typeface="Helvetica Light" panose="020B0403020202020204"/>
                        </a:rPr>
                        <a:t>$130</a:t>
                      </a:r>
                    </a:p>
                  </a:txBody>
                  <a:tcPr anchor="ctr">
                    <a:lnL w="8357" cap="flat" cmpd="sng" algn="ctr">
                      <a:solidFill>
                        <a:srgbClr val="595959"/>
                      </a:solidFill>
                      <a:prstDash val="solid"/>
                      <a:round/>
                      <a:headEnd type="none" w="med" len="med"/>
                      <a:tailEnd type="none" w="med" len="med"/>
                    </a:lnL>
                    <a:lnR w="8357" cap="flat" cmpd="sng" algn="ctr">
                      <a:solidFill>
                        <a:srgbClr val="595959"/>
                      </a:solidFill>
                      <a:prstDash val="solid"/>
                      <a:round/>
                      <a:headEnd type="none" w="med" len="med"/>
                      <a:tailEnd type="none" w="med" len="med"/>
                    </a:lnR>
                    <a:lnT w="8357" cap="flat" cmpd="sng" algn="ctr">
                      <a:solidFill>
                        <a:srgbClr val="595959"/>
                      </a:solidFill>
                      <a:prstDash val="solid"/>
                      <a:round/>
                      <a:headEnd type="none" w="med" len="med"/>
                      <a:tailEnd type="none" w="med" len="med"/>
                    </a:lnT>
                    <a:lnB w="8357"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620360524"/>
                  </a:ext>
                </a:extLst>
              </a:tr>
            </a:tbl>
          </a:graphicData>
        </a:graphic>
      </p:graphicFrame>
      <p:sp>
        <p:nvSpPr>
          <p:cNvPr id="4" name="Content Placeholder 15">
            <a:extLst>
              <a:ext uri="{FF2B5EF4-FFF2-40B4-BE49-F238E27FC236}">
                <a16:creationId xmlns:a16="http://schemas.microsoft.com/office/drawing/2014/main" id="{E2A9D2F3-BB19-49E4-A6F7-204760F31AC3}"/>
              </a:ext>
            </a:extLst>
          </p:cNvPr>
          <p:cNvSpPr txBox="1">
            <a:spLocks/>
          </p:cNvSpPr>
          <p:nvPr/>
        </p:nvSpPr>
        <p:spPr>
          <a:xfrm>
            <a:off x="838200" y="1261137"/>
            <a:ext cx="10505574" cy="770022"/>
          </a:xfrm>
          <a:prstGeom prst="rect">
            <a:avLst/>
          </a:prstGeom>
        </p:spPr>
        <p:txBody>
          <a:bodyPr/>
          <a:lstStyle>
            <a:lvl1pPr marL="228600" indent="-228600" algn="l" defTabSz="914400" rtl="0" eaLnBrk="1" latinLnBrk="0" hangingPunct="1">
              <a:lnSpc>
                <a:spcPct val="90000"/>
              </a:lnSpc>
              <a:spcBef>
                <a:spcPts val="1000"/>
              </a:spcBef>
              <a:buClr>
                <a:srgbClr val="FF6600"/>
              </a:buClr>
              <a:buFont typeface="Arial"/>
              <a:buChar char="•"/>
              <a:defRPr sz="1400" b="0" i="0" kern="1200">
                <a:solidFill>
                  <a:schemeClr val="tx1"/>
                </a:solidFill>
                <a:latin typeface="Helvetica Light" charset="0"/>
                <a:ea typeface="Helvetica Light" charset="0"/>
                <a:cs typeface="Helvetica Light" charset="0"/>
              </a:defRPr>
            </a:lvl1pPr>
            <a:lvl2pPr marL="515938" indent="-279400" algn="l" defTabSz="914400" rtl="0" eaLnBrk="1" latinLnBrk="0" hangingPunct="1">
              <a:lnSpc>
                <a:spcPct val="90000"/>
              </a:lnSpc>
              <a:spcBef>
                <a:spcPts val="500"/>
              </a:spcBef>
              <a:buClr>
                <a:srgbClr val="FF6600"/>
              </a:buClr>
              <a:buFont typeface="Courier New" charset="0"/>
              <a:buChar char="o"/>
              <a:tabLst/>
              <a:defRPr sz="1400" b="0" i="0" kern="1200">
                <a:solidFill>
                  <a:schemeClr val="tx1"/>
                </a:solidFill>
                <a:latin typeface="Helvetica Light" charset="0"/>
                <a:ea typeface="Helvetica Light" charset="0"/>
                <a:cs typeface="Helvetica Light"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3pPr>
            <a:lvl4pPr marL="16002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4pPr>
            <a:lvl5pPr marL="2057400" indent="-228600" algn="l" defTabSz="914400" rtl="0" eaLnBrk="1" latinLnBrk="0" hangingPunct="1">
              <a:lnSpc>
                <a:spcPct val="90000"/>
              </a:lnSpc>
              <a:spcBef>
                <a:spcPts val="500"/>
              </a:spcBef>
              <a:buFont typeface="Arial"/>
              <a:buChar char="•"/>
              <a:defRPr sz="1600" b="0" i="0" kern="1200">
                <a:solidFill>
                  <a:schemeClr val="tx1"/>
                </a:solidFill>
                <a:latin typeface="Helvetica Light" charset="0"/>
                <a:ea typeface="Helvetica Light" charset="0"/>
                <a:cs typeface="Helvetica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ts val="0"/>
              </a:spcAft>
              <a:buClr>
                <a:srgbClr val="FF6600"/>
              </a:buClr>
              <a:buSzTx/>
              <a:buFont typeface="Arial"/>
              <a:buNone/>
              <a:tabLst/>
              <a:defRPr/>
            </a:pPr>
            <a:r>
              <a:rPr kumimoji="0" lang="en-US" sz="1400" b="1" i="0" u="none" strike="noStrike" kern="1200" cap="none" spc="0" normalizeH="0" baseline="0" noProof="0">
                <a:ln>
                  <a:noFill/>
                </a:ln>
                <a:solidFill>
                  <a:srgbClr val="000000"/>
                </a:solidFill>
                <a:effectLst/>
                <a:uLnTx/>
                <a:uFillTx/>
                <a:latin typeface="Helvetica Light" panose="020B0403020202020204"/>
              </a:rPr>
              <a:t>LAUNCH: 	</a:t>
            </a:r>
            <a:r>
              <a:rPr kumimoji="0" lang="en-US" sz="1400" b="0" i="0" u="none" strike="noStrike" kern="1200" cap="none" spc="0" normalizeH="0" baseline="0" noProof="0">
                <a:ln>
                  <a:noFill/>
                </a:ln>
                <a:solidFill>
                  <a:srgbClr val="000000"/>
                </a:solidFill>
                <a:effectLst/>
                <a:uLnTx/>
                <a:uFillTx/>
                <a:latin typeface="Helvetica Light" panose="020B0403020202020204"/>
              </a:rPr>
              <a:t>10/1/2022</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ndParaRPr>
          </a:p>
          <a:p>
            <a:pPr marL="0" marR="0" lvl="0" indent="0" algn="l" defTabSz="914400" rtl="0" eaLnBrk="1" fontAlgn="base" latinLnBrk="0" hangingPunct="1">
              <a:lnSpc>
                <a:spcPct val="90000"/>
              </a:lnSpc>
              <a:spcBef>
                <a:spcPts val="1000"/>
              </a:spcBef>
              <a:spcAft>
                <a:spcPts val="0"/>
              </a:spcAft>
              <a:buClr>
                <a:srgbClr val="FF6600"/>
              </a:buClr>
              <a:buSzTx/>
              <a:buFont typeface="Arial"/>
              <a:buNone/>
              <a:tabLst/>
              <a:defRPr/>
            </a:pPr>
            <a:r>
              <a:rPr kumimoji="0" lang="en-US" sz="1400" b="1" i="0" u="none" strike="noStrike" kern="1200" cap="none" spc="0" normalizeH="0" baseline="0" noProof="0">
                <a:ln>
                  <a:noFill/>
                </a:ln>
                <a:solidFill>
                  <a:srgbClr val="000000"/>
                </a:solidFill>
                <a:effectLst/>
                <a:uLnTx/>
                <a:uFillTx/>
                <a:latin typeface="Helvetica Light" panose="020B0403020202020204"/>
              </a:rPr>
              <a:t>ETA to EB: 	</a:t>
            </a:r>
            <a:r>
              <a:rPr kumimoji="0" lang="en-US" sz="1400" b="0" i="0" u="none" strike="noStrike" kern="1200" cap="none" spc="0" normalizeH="0" baseline="0" noProof="0">
                <a:ln>
                  <a:noFill/>
                </a:ln>
                <a:solidFill>
                  <a:srgbClr val="000000"/>
                </a:solidFill>
                <a:effectLst/>
                <a:uLnTx/>
                <a:uFillTx/>
                <a:latin typeface="Helvetica Light" panose="020B0403020202020204"/>
              </a:rPr>
              <a:t>8/1/2022</a:t>
            </a:r>
          </a:p>
          <a:p>
            <a:pPr marL="228600" marR="0" lvl="0" indent="-228600" algn="l" defTabSz="914400" rtl="0" eaLnBrk="1" fontAlgn="base" latinLnBrk="0" hangingPunct="1">
              <a:lnSpc>
                <a:spcPct val="90000"/>
              </a:lnSpc>
              <a:spcBef>
                <a:spcPts val="1000"/>
              </a:spcBef>
              <a:spcAft>
                <a:spcPts val="0"/>
              </a:spcAft>
              <a:buClr>
                <a:srgbClr val="FF6600"/>
              </a:buClr>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FF6600"/>
              </a:buClr>
              <a:buSzTx/>
              <a:buFont typeface="Arial"/>
              <a:buChar char="•"/>
              <a:tabLst/>
              <a:defRPr/>
            </a:pPr>
            <a:endParaRPr kumimoji="0" lang="en-US" sz="1400" b="0" i="0" u="none" strike="noStrike" kern="1200" cap="none" spc="0" normalizeH="0" baseline="0" noProof="0">
              <a:ln>
                <a:noFill/>
              </a:ln>
              <a:solidFill>
                <a:prstClr val="black"/>
              </a:solidFill>
              <a:effectLst/>
              <a:uLnTx/>
              <a:uFillTx/>
              <a:latin typeface="Helvetica Light" charset="0"/>
            </a:endParaRPr>
          </a:p>
        </p:txBody>
      </p:sp>
      <p:pic>
        <p:nvPicPr>
          <p:cNvPr id="12" name="Picture 11">
            <a:extLst>
              <a:ext uri="{FF2B5EF4-FFF2-40B4-BE49-F238E27FC236}">
                <a16:creationId xmlns:a16="http://schemas.microsoft.com/office/drawing/2014/main" id="{8728DB91-69B1-487A-AC4B-EECD33227238}"/>
              </a:ext>
            </a:extLst>
          </p:cNvPr>
          <p:cNvPicPr>
            <a:picLocks noChangeAspect="1"/>
          </p:cNvPicPr>
          <p:nvPr/>
        </p:nvPicPr>
        <p:blipFill rotWithShape="1">
          <a:blip r:embed="rId3"/>
          <a:srcRect l="2516" r="2516"/>
          <a:stretch/>
        </p:blipFill>
        <p:spPr>
          <a:xfrm>
            <a:off x="5017441" y="2249329"/>
            <a:ext cx="1010795" cy="1575526"/>
          </a:xfrm>
          <a:prstGeom prst="rect">
            <a:avLst/>
          </a:prstGeom>
        </p:spPr>
      </p:pic>
      <p:pic>
        <p:nvPicPr>
          <p:cNvPr id="15" name="Picture 14">
            <a:extLst>
              <a:ext uri="{FF2B5EF4-FFF2-40B4-BE49-F238E27FC236}">
                <a16:creationId xmlns:a16="http://schemas.microsoft.com/office/drawing/2014/main" id="{220C7A23-74E1-4AA4-A3F9-28B837D0CFB4}"/>
              </a:ext>
            </a:extLst>
          </p:cNvPr>
          <p:cNvPicPr>
            <a:picLocks noChangeAspect="1"/>
          </p:cNvPicPr>
          <p:nvPr/>
        </p:nvPicPr>
        <p:blipFill>
          <a:blip r:embed="rId4"/>
          <a:stretch>
            <a:fillRect/>
          </a:stretch>
        </p:blipFill>
        <p:spPr>
          <a:xfrm>
            <a:off x="6423523" y="2524975"/>
            <a:ext cx="1321577" cy="1198449"/>
          </a:xfrm>
          <a:prstGeom prst="rect">
            <a:avLst/>
          </a:prstGeom>
        </p:spPr>
      </p:pic>
      <p:pic>
        <p:nvPicPr>
          <p:cNvPr id="17" name="Picture 16">
            <a:extLst>
              <a:ext uri="{FF2B5EF4-FFF2-40B4-BE49-F238E27FC236}">
                <a16:creationId xmlns:a16="http://schemas.microsoft.com/office/drawing/2014/main" id="{E8C5C895-0619-48BC-924E-4DD330EADD4B}"/>
              </a:ext>
            </a:extLst>
          </p:cNvPr>
          <p:cNvPicPr>
            <a:picLocks noChangeAspect="1"/>
          </p:cNvPicPr>
          <p:nvPr/>
        </p:nvPicPr>
        <p:blipFill rotWithShape="1">
          <a:blip r:embed="rId5"/>
          <a:srcRect l="3641" r="3641"/>
          <a:stretch/>
        </p:blipFill>
        <p:spPr>
          <a:xfrm>
            <a:off x="9493967" y="2259757"/>
            <a:ext cx="1366142" cy="1535816"/>
          </a:xfrm>
          <a:prstGeom prst="rect">
            <a:avLst/>
          </a:prstGeom>
        </p:spPr>
      </p:pic>
      <p:pic>
        <p:nvPicPr>
          <p:cNvPr id="6" name="Picture 7" descr="A picture containing pot, kitchenware&#10;&#10;Description automatically generated">
            <a:extLst>
              <a:ext uri="{FF2B5EF4-FFF2-40B4-BE49-F238E27FC236}">
                <a16:creationId xmlns:a16="http://schemas.microsoft.com/office/drawing/2014/main" id="{ED8458DD-8628-4B67-B3BE-A6700A2E3B59}"/>
              </a:ext>
            </a:extLst>
          </p:cNvPr>
          <p:cNvPicPr>
            <a:picLocks noChangeAspect="1"/>
          </p:cNvPicPr>
          <p:nvPr/>
        </p:nvPicPr>
        <p:blipFill>
          <a:blip r:embed="rId6"/>
          <a:stretch>
            <a:fillRect/>
          </a:stretch>
        </p:blipFill>
        <p:spPr>
          <a:xfrm>
            <a:off x="1977254" y="2715535"/>
            <a:ext cx="1282085" cy="863411"/>
          </a:xfrm>
          <a:prstGeom prst="rect">
            <a:avLst/>
          </a:prstGeom>
        </p:spPr>
      </p:pic>
      <p:pic>
        <p:nvPicPr>
          <p:cNvPr id="7" name="Picture 6">
            <a:extLst>
              <a:ext uri="{FF2B5EF4-FFF2-40B4-BE49-F238E27FC236}">
                <a16:creationId xmlns:a16="http://schemas.microsoft.com/office/drawing/2014/main" id="{FF62952C-E9F0-4A9D-A529-478D23044AB8}"/>
              </a:ext>
            </a:extLst>
          </p:cNvPr>
          <p:cNvPicPr>
            <a:picLocks noChangeAspect="1"/>
          </p:cNvPicPr>
          <p:nvPr/>
        </p:nvPicPr>
        <p:blipFill>
          <a:blip r:embed="rId7"/>
          <a:stretch>
            <a:fillRect/>
          </a:stretch>
        </p:blipFill>
        <p:spPr>
          <a:xfrm>
            <a:off x="8089125" y="2662402"/>
            <a:ext cx="1170854" cy="969676"/>
          </a:xfrm>
          <a:prstGeom prst="rect">
            <a:avLst/>
          </a:prstGeom>
        </p:spPr>
      </p:pic>
      <p:pic>
        <p:nvPicPr>
          <p:cNvPr id="5" name="Picture 7">
            <a:extLst>
              <a:ext uri="{FF2B5EF4-FFF2-40B4-BE49-F238E27FC236}">
                <a16:creationId xmlns:a16="http://schemas.microsoft.com/office/drawing/2014/main" id="{DA5FF321-115B-455C-980C-B9E70AFB472A}"/>
              </a:ext>
            </a:extLst>
          </p:cNvPr>
          <p:cNvPicPr>
            <a:picLocks noChangeAspect="1"/>
          </p:cNvPicPr>
          <p:nvPr/>
        </p:nvPicPr>
        <p:blipFill>
          <a:blip r:embed="rId8"/>
          <a:stretch>
            <a:fillRect/>
          </a:stretch>
        </p:blipFill>
        <p:spPr>
          <a:xfrm>
            <a:off x="3376773" y="2497647"/>
            <a:ext cx="1245381" cy="1081299"/>
          </a:xfrm>
          <a:prstGeom prst="rect">
            <a:avLst/>
          </a:prstGeom>
        </p:spPr>
      </p:pic>
    </p:spTree>
    <p:extLst>
      <p:ext uri="{BB962C8B-B14F-4D97-AF65-F5344CB8AC3E}">
        <p14:creationId xmlns:p14="http://schemas.microsoft.com/office/powerpoint/2010/main" val="242888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indoor, kitchenware, pot&#10;&#10;Description automatically generated">
            <a:extLst>
              <a:ext uri="{FF2B5EF4-FFF2-40B4-BE49-F238E27FC236}">
                <a16:creationId xmlns:a16="http://schemas.microsoft.com/office/drawing/2014/main" id="{7A7A5052-4E67-4174-8159-2EB75C5E38EF}"/>
              </a:ext>
            </a:extLst>
          </p:cNvPr>
          <p:cNvPicPr>
            <a:picLocks noChangeAspect="1"/>
          </p:cNvPicPr>
          <p:nvPr/>
        </p:nvPicPr>
        <p:blipFill rotWithShape="1">
          <a:blip r:embed="rId2"/>
          <a:srcRect t="22145"/>
          <a:stretch/>
        </p:blipFill>
        <p:spPr>
          <a:xfrm>
            <a:off x="20" y="10"/>
            <a:ext cx="12191980" cy="6857990"/>
          </a:xfrm>
          <a:prstGeom prst="rect">
            <a:avLst/>
          </a:prstGeom>
        </p:spPr>
      </p:pic>
      <p:sp>
        <p:nvSpPr>
          <p:cNvPr id="30" name="Rectangle 2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10072AA-11EB-4CD8-A827-1371EC9E8D92}"/>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a:solidFill>
                  <a:schemeClr val="tx1">
                    <a:lumMod val="85000"/>
                    <a:lumOff val="15000"/>
                  </a:schemeClr>
                </a:solidFill>
                <a:latin typeface="+mj-lt"/>
                <a:ea typeface="+mj-ea"/>
                <a:cs typeface="+mj-cs"/>
              </a:rPr>
              <a:t>THANK YOU!</a:t>
            </a:r>
          </a:p>
        </p:txBody>
      </p:sp>
      <p:cxnSp>
        <p:nvCxnSpPr>
          <p:cNvPr id="32" name="Straight Connector 3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01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71328B-6B73-4693-BC52-D40179EBF820}"/>
              </a:ext>
            </a:extLst>
          </p:cNvPr>
          <p:cNvSpPr>
            <a:spLocks noGrp="1"/>
          </p:cNvSpPr>
          <p:nvPr>
            <p:ph type="title"/>
          </p:nvPr>
        </p:nvSpPr>
        <p:spPr>
          <a:xfrm>
            <a:off x="498629" y="93316"/>
            <a:ext cx="10515600" cy="623808"/>
          </a:xfrm>
        </p:spPr>
        <p:txBody>
          <a:bodyPr/>
          <a:lstStyle/>
          <a:p>
            <a:r>
              <a:rPr lang="en-US">
                <a:latin typeface="Helvetica Light"/>
              </a:rPr>
              <a:t>OUR BRAND FOCUS</a:t>
            </a:r>
            <a:endParaRPr lang="en-US"/>
          </a:p>
        </p:txBody>
      </p:sp>
      <p:sp>
        <p:nvSpPr>
          <p:cNvPr id="5" name="Content Placeholder 4">
            <a:extLst>
              <a:ext uri="{FF2B5EF4-FFF2-40B4-BE49-F238E27FC236}">
                <a16:creationId xmlns:a16="http://schemas.microsoft.com/office/drawing/2014/main" id="{EA3B7DCC-4917-7949-AB57-81517F4DC5AE}"/>
              </a:ext>
            </a:extLst>
          </p:cNvPr>
          <p:cNvSpPr>
            <a:spLocks noGrp="1"/>
          </p:cNvSpPr>
          <p:nvPr>
            <p:ph idx="1"/>
          </p:nvPr>
        </p:nvSpPr>
        <p:spPr>
          <a:xfrm>
            <a:off x="582022" y="1018376"/>
            <a:ext cx="11036658" cy="4992005"/>
          </a:xfrm>
        </p:spPr>
        <p:txBody>
          <a:bodyPr vert="horz" lIns="91440" tIns="45720" rIns="91440" bIns="45720" rtlCol="0" anchor="t">
            <a:normAutofit/>
          </a:bodyPr>
          <a:lstStyle/>
          <a:p>
            <a:pPr marL="0" marR="0" indent="0">
              <a:lnSpc>
                <a:spcPct val="200000"/>
              </a:lnSpc>
              <a:spcBef>
                <a:spcPts val="0"/>
              </a:spcBef>
              <a:spcAft>
                <a:spcPts val="800"/>
              </a:spcAft>
              <a:buNone/>
            </a:pPr>
            <a:r>
              <a:rPr lang="en-US" sz="1600" b="1">
                <a:effectLst/>
                <a:latin typeface="Helvetica Light" panose="020B0403020202020204"/>
                <a:ea typeface="Calibri" panose="020F0502020204030204" pitchFamily="34" charset="0"/>
                <a:cs typeface="Times New Roman" panose="02020603050405020304" pitchFamily="18" charset="0"/>
              </a:rPr>
              <a:t>LE CREUSET’S CORE TENETS:</a:t>
            </a:r>
            <a:endParaRPr lang="en-US" sz="1600">
              <a:effectLst/>
              <a:latin typeface="Helvetica Light" panose="020B0403020202020204"/>
              <a:ea typeface="Calibri" panose="020F0502020204030204" pitchFamily="34" charset="0"/>
              <a:cs typeface="Times New Roman" panose="02020603050405020304" pitchFamily="18" charset="0"/>
            </a:endParaRPr>
          </a:p>
          <a:p>
            <a:pPr marL="342900" indent="-342900">
              <a:lnSpc>
                <a:spcPct val="200000"/>
              </a:lnSpc>
              <a:spcBef>
                <a:spcPts val="0"/>
              </a:spcBef>
              <a:spcAft>
                <a:spcPts val="800"/>
              </a:spcAft>
              <a:buFont typeface="Arial" panose="020B0604020202020204" pitchFamily="34" charset="0"/>
              <a:buChar char="•"/>
              <a:tabLst>
                <a:tab pos="457200" algn="l"/>
              </a:tabLst>
            </a:pPr>
            <a:r>
              <a:rPr lang="en-US" sz="1600" b="1">
                <a:effectLst/>
                <a:latin typeface="Helvetica Light" panose="020B0403020202020204"/>
                <a:ea typeface="Calibri" panose="020F0502020204030204" pitchFamily="34" charset="0"/>
                <a:cs typeface="Times New Roman" panose="02020603050405020304" pitchFamily="18" charset="0"/>
              </a:rPr>
              <a:t>Ensure</a:t>
            </a:r>
            <a:r>
              <a:rPr lang="en-US" sz="1600">
                <a:effectLst/>
                <a:latin typeface="Helvetica Light" panose="020B0403020202020204"/>
                <a:ea typeface="Calibri" panose="020F0502020204030204" pitchFamily="34" charset="0"/>
                <a:cs typeface="Times New Roman" panose="02020603050405020304" pitchFamily="18" charset="0"/>
              </a:rPr>
              <a:t> that the heart of every</a:t>
            </a:r>
            <a:r>
              <a:rPr lang="en-US" sz="1600" b="1">
                <a:effectLst/>
                <a:latin typeface="Helvetica Light" panose="020B0403020202020204"/>
                <a:ea typeface="Calibri" panose="020F0502020204030204" pitchFamily="34" charset="0"/>
                <a:cs typeface="Times New Roman" panose="02020603050405020304" pitchFamily="18" charset="0"/>
              </a:rPr>
              <a:t> home </a:t>
            </a:r>
            <a:r>
              <a:rPr lang="en-US" sz="1600">
                <a:effectLst/>
                <a:latin typeface="Helvetica Light" panose="020B0403020202020204"/>
                <a:ea typeface="Calibri" panose="020F0502020204030204" pitchFamily="34" charset="0"/>
                <a:cs typeface="Times New Roman" panose="02020603050405020304" pitchFamily="18" charset="0"/>
              </a:rPr>
              <a:t>extends beyond the </a:t>
            </a:r>
            <a:r>
              <a:rPr lang="en-US" sz="1600" b="1">
                <a:effectLst/>
                <a:latin typeface="Helvetica Light" panose="020B0403020202020204"/>
                <a:ea typeface="Calibri" panose="020F0502020204030204" pitchFamily="34" charset="0"/>
                <a:cs typeface="Times New Roman" panose="02020603050405020304" pitchFamily="18" charset="0"/>
              </a:rPr>
              <a:t>kitchen </a:t>
            </a:r>
            <a:r>
              <a:rPr lang="en-US" sz="1600">
                <a:effectLst/>
                <a:latin typeface="Helvetica Light" panose="020B0403020202020204"/>
                <a:ea typeface="Calibri" panose="020F0502020204030204" pitchFamily="34" charset="0"/>
                <a:cs typeface="Times New Roman" panose="02020603050405020304" pitchFamily="18" charset="0"/>
              </a:rPr>
              <a:t>(mission statement)</a:t>
            </a:r>
          </a:p>
          <a:p>
            <a:pPr marL="342900" indent="-342900">
              <a:lnSpc>
                <a:spcPct val="200000"/>
              </a:lnSpc>
              <a:spcBef>
                <a:spcPts val="0"/>
              </a:spcBef>
              <a:spcAft>
                <a:spcPts val="800"/>
              </a:spcAft>
              <a:buFont typeface="Arial" panose="020B0604020202020204" pitchFamily="34" charset="0"/>
              <a:buChar char="•"/>
              <a:tabLst>
                <a:tab pos="457200" algn="l"/>
              </a:tabLst>
            </a:pPr>
            <a:r>
              <a:rPr lang="en-US" sz="1600" b="1">
                <a:effectLst/>
                <a:latin typeface="Helvetica Light" panose="020B0403020202020204"/>
                <a:ea typeface="Calibri" panose="020F0502020204030204" pitchFamily="34" charset="0"/>
                <a:cs typeface="Times New Roman" panose="02020603050405020304" pitchFamily="18" charset="0"/>
              </a:rPr>
              <a:t>Engage</a:t>
            </a:r>
            <a:r>
              <a:rPr lang="en-US" sz="1600">
                <a:effectLst/>
                <a:latin typeface="Helvetica Light" panose="020B0403020202020204"/>
                <a:ea typeface="Calibri" panose="020F0502020204030204" pitchFamily="34" charset="0"/>
                <a:cs typeface="Times New Roman" panose="02020603050405020304" pitchFamily="18" charset="0"/>
              </a:rPr>
              <a:t> consumer through visually rich story-telling around our brand position and relationships</a:t>
            </a:r>
          </a:p>
          <a:p>
            <a:pPr marL="342900" indent="-342900">
              <a:lnSpc>
                <a:spcPct val="200000"/>
              </a:lnSpc>
              <a:spcBef>
                <a:spcPts val="0"/>
              </a:spcBef>
              <a:spcAft>
                <a:spcPts val="800"/>
              </a:spcAft>
              <a:buFont typeface="Arial" panose="020B0604020202020204" pitchFamily="34" charset="0"/>
              <a:buChar char="•"/>
              <a:tabLst>
                <a:tab pos="457200" algn="l"/>
              </a:tabLst>
            </a:pPr>
            <a:r>
              <a:rPr lang="en-US" sz="1600" b="1">
                <a:effectLst/>
                <a:latin typeface="Helvetica Light" panose="020B0403020202020204"/>
                <a:ea typeface="Calibri" panose="020F0502020204030204" pitchFamily="34" charset="0"/>
                <a:cs typeface="Times New Roman"/>
              </a:rPr>
              <a:t>Build </a:t>
            </a:r>
            <a:r>
              <a:rPr lang="en-US" sz="1600">
                <a:latin typeface="Helvetica Light" panose="020B0403020202020204"/>
                <a:ea typeface="Calibri" panose="020F0502020204030204" pitchFamily="34" charset="0"/>
                <a:cs typeface="Times New Roman"/>
              </a:rPr>
              <a:t>b</a:t>
            </a:r>
            <a:r>
              <a:rPr lang="en-US" sz="1600">
                <a:effectLst/>
                <a:latin typeface="Helvetica Light" panose="020B0403020202020204"/>
                <a:ea typeface="Calibri" panose="020F0502020204030204" pitchFamily="34" charset="0"/>
                <a:cs typeface="Times New Roman"/>
              </a:rPr>
              <a:t>rand recognition through Marketing: </a:t>
            </a:r>
            <a:endParaRPr lang="en-US" sz="1600">
              <a:latin typeface="Helvetica Light" panose="020B0403020202020204"/>
              <a:ea typeface="Calibri" panose="020F0502020204030204" pitchFamily="34" charset="0"/>
              <a:cs typeface="Times New Roman"/>
            </a:endParaRPr>
          </a:p>
          <a:p>
            <a:pPr marL="2286000" lvl="5" indent="0">
              <a:lnSpc>
                <a:spcPct val="200000"/>
              </a:lnSpc>
              <a:spcBef>
                <a:spcPts val="0"/>
              </a:spcBef>
              <a:spcAft>
                <a:spcPts val="800"/>
              </a:spcAft>
              <a:buClr>
                <a:srgbClr val="FF6600"/>
              </a:buClr>
              <a:buNone/>
              <a:tabLst>
                <a:tab pos="457200" algn="l"/>
              </a:tabLst>
            </a:pPr>
            <a:r>
              <a:rPr lang="en-US" sz="1600">
                <a:effectLst/>
                <a:latin typeface="Helvetica Light" panose="020B0403020202020204"/>
                <a:ea typeface="Calibri" panose="020F0502020204030204" pitchFamily="34" charset="0"/>
                <a:cs typeface="Times New Roman"/>
              </a:rPr>
              <a:t>Content </a:t>
            </a:r>
            <a:r>
              <a:rPr lang="en-US" sz="1600">
                <a:effectLst/>
                <a:latin typeface="Helvetica Light" panose="020B0403020202020204"/>
                <a:ea typeface="Calibri" panose="020F0502020204030204" pitchFamily="34" charset="0"/>
                <a:cs typeface="Times New Roman"/>
                <a:sym typeface="Wingdings" panose="05000000000000000000" pitchFamily="2" charset="2"/>
              </a:rPr>
              <a:t> Conversation  Credibility  Conversion</a:t>
            </a:r>
            <a:endParaRPr lang="en-US" sz="1600">
              <a:effectLst/>
              <a:latin typeface="Helvetica Light" panose="020B0403020202020204"/>
              <a:ea typeface="Calibri" panose="020F0502020204030204" pitchFamily="34" charset="0"/>
              <a:cs typeface="Times New Roman"/>
            </a:endParaRPr>
          </a:p>
          <a:p>
            <a:pPr marL="342900" marR="0" lvl="0" indent="-342900">
              <a:lnSpc>
                <a:spcPct val="200000"/>
              </a:lnSpc>
              <a:spcBef>
                <a:spcPts val="0"/>
              </a:spcBef>
              <a:spcAft>
                <a:spcPts val="800"/>
              </a:spcAft>
              <a:buFont typeface="Arial" panose="020B0604020202020204" pitchFamily="34" charset="0"/>
              <a:buChar char="•"/>
              <a:tabLst>
                <a:tab pos="457200" algn="l"/>
              </a:tabLst>
            </a:pPr>
            <a:r>
              <a:rPr lang="en-US" sz="1600" b="1">
                <a:effectLst/>
                <a:latin typeface="Helvetica Light" panose="020B0403020202020204"/>
                <a:ea typeface="Calibri" panose="020F0502020204030204" pitchFamily="34" charset="0"/>
                <a:cs typeface="Times New Roman" panose="02020603050405020304" pitchFamily="18" charset="0"/>
              </a:rPr>
              <a:t>Partner </a:t>
            </a:r>
            <a:r>
              <a:rPr lang="en-US" sz="1600">
                <a:effectLst/>
                <a:latin typeface="Helvetica Light" panose="020B0403020202020204"/>
                <a:ea typeface="Calibri" panose="020F0502020204030204" pitchFamily="34" charset="0"/>
                <a:cs typeface="Times New Roman" panose="02020603050405020304" pitchFamily="18" charset="0"/>
              </a:rPr>
              <a:t>with the most premium retailers (roughly 1/3</a:t>
            </a:r>
            <a:r>
              <a:rPr lang="en-US" sz="1600" baseline="30000">
                <a:effectLst/>
                <a:latin typeface="Helvetica Light" panose="020B0403020202020204"/>
                <a:ea typeface="Calibri" panose="020F0502020204030204" pitchFamily="34" charset="0"/>
                <a:cs typeface="Times New Roman" panose="02020603050405020304" pitchFamily="18" charset="0"/>
              </a:rPr>
              <a:t>rd</a:t>
            </a:r>
            <a:r>
              <a:rPr lang="en-US" sz="1600">
                <a:effectLst/>
                <a:latin typeface="Helvetica Light" panose="020B0403020202020204"/>
                <a:ea typeface="Calibri" panose="020F0502020204030204" pitchFamily="34" charset="0"/>
                <a:cs typeface="Times New Roman" panose="02020603050405020304" pitchFamily="18" charset="0"/>
              </a:rPr>
              <a:t> of the Cookware marketplace)</a:t>
            </a:r>
            <a:endParaRPr lang="en-US" sz="1600" i="1">
              <a:effectLst/>
              <a:latin typeface="Helvetica Light" panose="020B0403020202020204"/>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800"/>
              </a:spcAft>
              <a:buFont typeface="Arial" panose="020B0604020202020204" pitchFamily="34" charset="0"/>
              <a:buChar char="•"/>
              <a:tabLst>
                <a:tab pos="457200" algn="l"/>
              </a:tabLst>
            </a:pPr>
            <a:r>
              <a:rPr lang="en-US" sz="1600" b="1">
                <a:effectLst/>
                <a:latin typeface="Helvetica Light" panose="020B0403020202020204"/>
                <a:ea typeface="Calibri" panose="020F0502020204030204" pitchFamily="34" charset="0"/>
                <a:cs typeface="Times New Roman" panose="02020603050405020304" pitchFamily="18" charset="0"/>
              </a:rPr>
              <a:t>Protect </a:t>
            </a:r>
            <a:r>
              <a:rPr lang="en-US" sz="1600">
                <a:effectLst/>
                <a:latin typeface="Helvetica Light" panose="020B0403020202020204"/>
                <a:ea typeface="Calibri" panose="020F0502020204030204" pitchFamily="34" charset="0"/>
                <a:cs typeface="Times New Roman" panose="02020603050405020304" pitchFamily="18" charset="0"/>
              </a:rPr>
              <a:t>the brand with the strongest MMAP policy in the industry ensuring a fair playing field</a:t>
            </a:r>
          </a:p>
          <a:p>
            <a:pPr marL="342900" indent="-342900">
              <a:lnSpc>
                <a:spcPct val="200000"/>
              </a:lnSpc>
              <a:spcBef>
                <a:spcPts val="0"/>
              </a:spcBef>
              <a:spcAft>
                <a:spcPts val="800"/>
              </a:spcAft>
              <a:buFont typeface="Arial" panose="020B0604020202020204" pitchFamily="34" charset="0"/>
              <a:buChar char="•"/>
              <a:tabLst>
                <a:tab pos="457200" algn="l"/>
              </a:tabLst>
            </a:pPr>
            <a:r>
              <a:rPr lang="en-US" sz="1600" b="1">
                <a:effectLst/>
                <a:latin typeface="Helvetica Light" panose="020B0403020202020204"/>
                <a:ea typeface="Calibri" panose="020F0502020204030204" pitchFamily="34" charset="0"/>
                <a:cs typeface="Times New Roman" panose="02020603050405020304" pitchFamily="18" charset="0"/>
              </a:rPr>
              <a:t>Focus</a:t>
            </a:r>
            <a:r>
              <a:rPr lang="en-US" sz="1600">
                <a:effectLst/>
                <a:latin typeface="Helvetica Light" panose="020B0403020202020204"/>
                <a:ea typeface="Calibri" panose="020F0502020204030204" pitchFamily="34" charset="0"/>
                <a:cs typeface="Times New Roman" panose="02020603050405020304" pitchFamily="18" charset="0"/>
              </a:rPr>
              <a:t> on Brand Truths - First in Color, Finest in Quality &amp; Design and the Favorite for Generations</a:t>
            </a:r>
          </a:p>
          <a:p>
            <a:pPr marL="342900" marR="0" lvl="0" indent="-342900">
              <a:lnSpc>
                <a:spcPct val="200000"/>
              </a:lnSpc>
              <a:spcBef>
                <a:spcPts val="0"/>
              </a:spcBef>
              <a:spcAft>
                <a:spcPts val="800"/>
              </a:spcAft>
              <a:buFont typeface="Arial" panose="020B0604020202020204" pitchFamily="34" charset="0"/>
              <a:buChar char="•"/>
              <a:tabLst>
                <a:tab pos="457200" algn="l"/>
              </a:tabLst>
            </a:pPr>
            <a:endParaRPr lang="en-US" sz="1600" i="1">
              <a:effectLst/>
              <a:latin typeface="Helvetica Light" panose="020B0403020202020204"/>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E43EDA1E-0CA1-4A04-90BA-60B8B28FF285}"/>
              </a:ext>
            </a:extLst>
          </p:cNvPr>
          <p:cNvGrpSpPr/>
          <p:nvPr/>
        </p:nvGrpSpPr>
        <p:grpSpPr>
          <a:xfrm>
            <a:off x="9735354" y="100778"/>
            <a:ext cx="2350850" cy="1911352"/>
            <a:chOff x="9189720" y="3310430"/>
            <a:chExt cx="2807446" cy="2172325"/>
          </a:xfrm>
        </p:grpSpPr>
        <p:pic>
          <p:nvPicPr>
            <p:cNvPr id="4" name="Picture 3">
              <a:extLst>
                <a:ext uri="{FF2B5EF4-FFF2-40B4-BE49-F238E27FC236}">
                  <a16:creationId xmlns:a16="http://schemas.microsoft.com/office/drawing/2014/main" id="{9BF739D1-6814-4B6B-95D8-FF3182D799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977"/>
            <a:stretch/>
          </p:blipFill>
          <p:spPr>
            <a:xfrm>
              <a:off x="9418320" y="3318050"/>
              <a:ext cx="2578846" cy="2069770"/>
            </a:xfrm>
            <a:prstGeom prst="rect">
              <a:avLst/>
            </a:prstGeom>
          </p:spPr>
        </p:pic>
        <p:pic>
          <p:nvPicPr>
            <p:cNvPr id="11" name="Picture 10">
              <a:extLst>
                <a:ext uri="{FF2B5EF4-FFF2-40B4-BE49-F238E27FC236}">
                  <a16:creationId xmlns:a16="http://schemas.microsoft.com/office/drawing/2014/main" id="{71295B5F-D490-4E6A-BEE0-3E532A4D8A47}"/>
                </a:ext>
              </a:extLst>
            </p:cNvPr>
            <p:cNvPicPr>
              <a:picLocks noChangeAspect="1"/>
            </p:cNvPicPr>
            <p:nvPr/>
          </p:nvPicPr>
          <p:blipFill>
            <a:blip r:embed="rId4"/>
            <a:stretch>
              <a:fillRect/>
            </a:stretch>
          </p:blipFill>
          <p:spPr>
            <a:xfrm>
              <a:off x="9189720" y="3310430"/>
              <a:ext cx="703924" cy="2172325"/>
            </a:xfrm>
            <a:prstGeom prst="rect">
              <a:avLst/>
            </a:prstGeom>
          </p:spPr>
        </p:pic>
        <p:pic>
          <p:nvPicPr>
            <p:cNvPr id="9" name="Picture 8">
              <a:extLst>
                <a:ext uri="{FF2B5EF4-FFF2-40B4-BE49-F238E27FC236}">
                  <a16:creationId xmlns:a16="http://schemas.microsoft.com/office/drawing/2014/main" id="{1CF53E97-7DDF-4B1E-AF8D-7C7CB6769D1D}"/>
                </a:ext>
              </a:extLst>
            </p:cNvPr>
            <p:cNvPicPr>
              <a:picLocks noChangeAspect="1"/>
            </p:cNvPicPr>
            <p:nvPr/>
          </p:nvPicPr>
          <p:blipFill rotWithShape="1">
            <a:blip r:embed="rId5"/>
            <a:srcRect l="23337" t="6512"/>
            <a:stretch/>
          </p:blipFill>
          <p:spPr>
            <a:xfrm>
              <a:off x="9733692" y="3627120"/>
              <a:ext cx="1511608" cy="308366"/>
            </a:xfrm>
            <a:prstGeom prst="rect">
              <a:avLst/>
            </a:prstGeom>
          </p:spPr>
        </p:pic>
      </p:grpSp>
      <p:pic>
        <p:nvPicPr>
          <p:cNvPr id="7" name="Picture 6">
            <a:extLst>
              <a:ext uri="{FF2B5EF4-FFF2-40B4-BE49-F238E27FC236}">
                <a16:creationId xmlns:a16="http://schemas.microsoft.com/office/drawing/2014/main" id="{0BD52F6C-E909-49D4-BE3A-6AD132AB60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67684" y="1974030"/>
            <a:ext cx="2350852" cy="2233269"/>
          </a:xfrm>
          <a:prstGeom prst="rect">
            <a:avLst/>
          </a:prstGeom>
        </p:spPr>
      </p:pic>
      <p:pic>
        <p:nvPicPr>
          <p:cNvPr id="13" name="Picture 2" descr="Related image">
            <a:extLst>
              <a:ext uri="{FF2B5EF4-FFF2-40B4-BE49-F238E27FC236}">
                <a16:creationId xmlns:a16="http://schemas.microsoft.com/office/drawing/2014/main" id="{7AF462C4-666C-49A7-85DB-9BB01214CFE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767684" y="4262568"/>
            <a:ext cx="2350850" cy="2502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59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E3C4-07F9-084E-8B17-057FCD8EED46}"/>
              </a:ext>
            </a:extLst>
          </p:cNvPr>
          <p:cNvSpPr>
            <a:spLocks noGrp="1"/>
          </p:cNvSpPr>
          <p:nvPr>
            <p:ph type="title"/>
          </p:nvPr>
        </p:nvSpPr>
        <p:spPr/>
        <p:txBody>
          <a:bodyPr/>
          <a:lstStyle/>
          <a:p>
            <a:r>
              <a:rPr lang="en-US">
                <a:latin typeface="Helvetica Light"/>
              </a:rPr>
              <a:t>IMAGERY WILL HIGHLIGHT THE PHYSICAL FORM OF THE BRAND MARK</a:t>
            </a:r>
          </a:p>
        </p:txBody>
      </p:sp>
      <p:pic>
        <p:nvPicPr>
          <p:cNvPr id="5" name="Content Placeholder 4" descr="A picture containing dishware&#10;&#10;Description automatically generated">
            <a:extLst>
              <a:ext uri="{FF2B5EF4-FFF2-40B4-BE49-F238E27FC236}">
                <a16:creationId xmlns:a16="http://schemas.microsoft.com/office/drawing/2014/main" id="{BEA48406-904E-CC45-BD38-D284650F526F}"/>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053938" y="1266695"/>
            <a:ext cx="9916856" cy="5076086"/>
          </a:xfrm>
        </p:spPr>
      </p:pic>
    </p:spTree>
    <p:extLst>
      <p:ext uri="{BB962C8B-B14F-4D97-AF65-F5344CB8AC3E}">
        <p14:creationId xmlns:p14="http://schemas.microsoft.com/office/powerpoint/2010/main" val="59194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7A9358-BD06-4370-AF29-66FB9AF61A69}"/>
              </a:ext>
            </a:extLst>
          </p:cNvPr>
          <p:cNvPicPr>
            <a:picLocks noChangeAspect="1"/>
          </p:cNvPicPr>
          <p:nvPr/>
        </p:nvPicPr>
        <p:blipFill>
          <a:blip r:embed="rId3"/>
          <a:stretch>
            <a:fillRect/>
          </a:stretch>
        </p:blipFill>
        <p:spPr>
          <a:xfrm>
            <a:off x="409960" y="1120524"/>
            <a:ext cx="11327054" cy="4973348"/>
          </a:xfrm>
          <a:prstGeom prst="rect">
            <a:avLst/>
          </a:prstGeom>
        </p:spPr>
      </p:pic>
      <p:sp>
        <p:nvSpPr>
          <p:cNvPr id="13" name="Rectangle 12">
            <a:extLst>
              <a:ext uri="{FF2B5EF4-FFF2-40B4-BE49-F238E27FC236}">
                <a16:creationId xmlns:a16="http://schemas.microsoft.com/office/drawing/2014/main" id="{AAF7AC3E-289B-4307-8402-D677E8C1E4CF}"/>
              </a:ext>
            </a:extLst>
          </p:cNvPr>
          <p:cNvSpPr/>
          <p:nvPr/>
        </p:nvSpPr>
        <p:spPr>
          <a:xfrm>
            <a:off x="390525" y="2728108"/>
            <a:ext cx="11506200" cy="36441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B84793A-3204-4AFC-A426-0811F9D284C6}"/>
              </a:ext>
            </a:extLst>
          </p:cNvPr>
          <p:cNvSpPr txBox="1"/>
          <p:nvPr/>
        </p:nvSpPr>
        <p:spPr>
          <a:xfrm>
            <a:off x="590799" y="4624931"/>
            <a:ext cx="427526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EARNED MEDIA IMPRESSIONS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alibri" panose="020F0502020204030204"/>
                <a:ea typeface="+mn-ea"/>
                <a:cs typeface="+mn-cs"/>
              </a:rPr>
              <a:t>FY 2021 TOTAL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6" name="Arrow: Right 15">
            <a:extLst>
              <a:ext uri="{FF2B5EF4-FFF2-40B4-BE49-F238E27FC236}">
                <a16:creationId xmlns:a16="http://schemas.microsoft.com/office/drawing/2014/main" id="{93E8793F-458E-44C9-9E54-2028D2BE053A}"/>
              </a:ext>
            </a:extLst>
          </p:cNvPr>
          <p:cNvSpPr/>
          <p:nvPr/>
        </p:nvSpPr>
        <p:spPr>
          <a:xfrm>
            <a:off x="5596076" y="4980939"/>
            <a:ext cx="610792" cy="5298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5B91D543-5DBE-45EC-B740-74771ECDAD62}"/>
              </a:ext>
            </a:extLst>
          </p:cNvPr>
          <p:cNvPicPr>
            <a:picLocks noChangeAspect="1"/>
          </p:cNvPicPr>
          <p:nvPr/>
        </p:nvPicPr>
        <p:blipFill rotWithShape="1">
          <a:blip r:embed="rId4"/>
          <a:srcRect b="35762"/>
          <a:stretch/>
        </p:blipFill>
        <p:spPr>
          <a:xfrm>
            <a:off x="2173227" y="2962100"/>
            <a:ext cx="1792982" cy="772910"/>
          </a:xfrm>
          <a:prstGeom prst="rect">
            <a:avLst/>
          </a:prstGeom>
        </p:spPr>
      </p:pic>
      <p:pic>
        <p:nvPicPr>
          <p:cNvPr id="22" name="Picture 21">
            <a:extLst>
              <a:ext uri="{FF2B5EF4-FFF2-40B4-BE49-F238E27FC236}">
                <a16:creationId xmlns:a16="http://schemas.microsoft.com/office/drawing/2014/main" id="{DE9E7890-F915-4E4C-96A6-66D5645204AF}"/>
              </a:ext>
            </a:extLst>
          </p:cNvPr>
          <p:cNvPicPr>
            <a:picLocks noChangeAspect="1"/>
          </p:cNvPicPr>
          <p:nvPr/>
        </p:nvPicPr>
        <p:blipFill rotWithShape="1">
          <a:blip r:embed="rId5"/>
          <a:srcRect b="37826"/>
          <a:stretch/>
        </p:blipFill>
        <p:spPr>
          <a:xfrm>
            <a:off x="4215249" y="2951197"/>
            <a:ext cx="1675949" cy="794717"/>
          </a:xfrm>
          <a:prstGeom prst="rect">
            <a:avLst/>
          </a:prstGeom>
        </p:spPr>
      </p:pic>
      <p:sp>
        <p:nvSpPr>
          <p:cNvPr id="24" name="Rectangle 23">
            <a:extLst>
              <a:ext uri="{FF2B5EF4-FFF2-40B4-BE49-F238E27FC236}">
                <a16:creationId xmlns:a16="http://schemas.microsoft.com/office/drawing/2014/main" id="{EDF69F76-3A90-482E-89C0-83ABC538E436}"/>
              </a:ext>
            </a:extLst>
          </p:cNvPr>
          <p:cNvSpPr/>
          <p:nvPr/>
        </p:nvSpPr>
        <p:spPr>
          <a:xfrm>
            <a:off x="6643175" y="4613747"/>
            <a:ext cx="4893814" cy="13388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3200" b="1" i="0" u="none" strike="noStrike" kern="1200" cap="none" spc="0" normalizeH="0" baseline="0" noProof="0">
                <a:ln>
                  <a:noFill/>
                </a:ln>
                <a:solidFill>
                  <a:srgbClr val="ED7D31"/>
                </a:solidFill>
                <a:effectLst/>
                <a:uLnTx/>
                <a:uFillTx/>
                <a:latin typeface="Helvetica Light" panose="020B0403020202020204"/>
                <a:ea typeface="Times New Roman" panose="02020603050405020304" pitchFamily="18" charset="0"/>
                <a:cs typeface="+mn-cs"/>
              </a:rPr>
              <a:t>103 Billion (up 32% vs LY)</a:t>
            </a:r>
          </a:p>
          <a:p>
            <a:pPr marL="0" marR="0" lvl="0" indent="0" algn="ctr" defTabSz="914400" rtl="0" eaLnBrk="1" fontAlgn="auto" latinLnBrk="0" hangingPunct="1">
              <a:lnSpc>
                <a:spcPct val="100000"/>
              </a:lnSpc>
              <a:spcBef>
                <a:spcPts val="0"/>
              </a:spcBef>
              <a:spcAft>
                <a:spcPts val="0"/>
              </a:spcAft>
              <a:buClrTx/>
              <a:buSzPts val="1000"/>
              <a:buFontTx/>
              <a:buNone/>
              <a:tabLst>
                <a:tab pos="457200" algn="l"/>
              </a:tabLst>
              <a:defRPr/>
            </a:pPr>
            <a:endParaRPr kumimoji="0" lang="en-US" sz="900" b="1" i="0" u="none" strike="noStrike" kern="1200" cap="none" spc="0" normalizeH="0" baseline="0" noProof="0">
              <a:ln>
                <a:noFill/>
              </a:ln>
              <a:solidFill>
                <a:srgbClr val="ED7D31"/>
              </a:solidFill>
              <a:effectLst/>
              <a:uLnTx/>
              <a:uFillTx/>
              <a:latin typeface="Helvetica Light" panose="020B040302020202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2000" b="1" i="0" u="none" strike="noStrike" kern="1200" cap="none" spc="0" normalizeH="0" baseline="0" noProof="0">
                <a:ln>
                  <a:noFill/>
                </a:ln>
                <a:solidFill>
                  <a:srgbClr val="3D343A"/>
                </a:solidFill>
                <a:effectLst/>
                <a:uLnTx/>
                <a:uFillTx/>
                <a:latin typeface="Helvetica Light" panose="020B0403020202020204"/>
                <a:ea typeface="Times New Roman" panose="02020603050405020304" pitchFamily="18" charset="0"/>
                <a:cs typeface="+mn-cs"/>
              </a:rPr>
              <a:t>2x all other cookware brands combined</a:t>
            </a:r>
            <a:endParaRPr kumimoji="0" lang="en-US" sz="2000" b="0" i="0" u="none" strike="noStrike" kern="1200" cap="none" spc="0" normalizeH="0" baseline="0" noProof="0">
              <a:ln>
                <a:noFill/>
              </a:ln>
              <a:solidFill>
                <a:srgbClr val="3D343A"/>
              </a:solidFill>
              <a:effectLst/>
              <a:uLnTx/>
              <a:uFillTx/>
              <a:latin typeface="Helvetica Light" panose="020B040302020202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2000" b="1" i="0" u="none" strike="noStrike" kern="1200" cap="none" spc="0" normalizeH="0" baseline="0" noProof="0">
                <a:ln>
                  <a:noFill/>
                </a:ln>
                <a:solidFill>
                  <a:prstClr val="black"/>
                </a:solidFill>
                <a:effectLst/>
                <a:uLnTx/>
                <a:uFillTx/>
                <a:latin typeface="Helvetica Light" panose="020B0403020202020204"/>
                <a:ea typeface="Times New Roman" panose="02020603050405020304" pitchFamily="18" charset="0"/>
                <a:cs typeface="+mn-cs"/>
              </a:rPr>
              <a:t>*FY 2020 = 78BB (</a:t>
            </a:r>
            <a:r>
              <a:rPr kumimoji="0" lang="en-US" sz="2000" b="1" i="0" u="none" strike="noStrike" kern="1200" cap="none" spc="0" normalizeH="0" baseline="0" noProof="0">
                <a:ln>
                  <a:noFill/>
                </a:ln>
                <a:solidFill>
                  <a:srgbClr val="3D343A"/>
                </a:solidFill>
                <a:effectLst/>
                <a:uLnTx/>
                <a:uFillTx/>
                <a:latin typeface="Helvetica Light" panose="020B0403020202020204"/>
                <a:ea typeface="Times New Roman" panose="02020603050405020304" pitchFamily="18" charset="0"/>
                <a:cs typeface="+mn-cs"/>
              </a:rPr>
              <a:t>13x total 2019, 6.0BB)</a:t>
            </a:r>
            <a:r>
              <a:rPr kumimoji="0" lang="en-US" sz="2000" b="0" i="0" u="none" strike="noStrike" kern="1200" cap="none" spc="0" normalizeH="0" baseline="0" noProof="0">
                <a:ln>
                  <a:noFill/>
                </a:ln>
                <a:solidFill>
                  <a:srgbClr val="3D343A"/>
                </a:solidFill>
                <a:effectLst/>
                <a:uLnTx/>
                <a:uFillTx/>
                <a:latin typeface="Helvetica Light" panose="020B0403020202020204"/>
                <a:ea typeface="Times New Roman" panose="02020603050405020304" pitchFamily="18" charset="0"/>
                <a:cs typeface="+mn-cs"/>
              </a:rPr>
              <a:t> </a:t>
            </a:r>
          </a:p>
        </p:txBody>
      </p:sp>
      <p:sp>
        <p:nvSpPr>
          <p:cNvPr id="26" name="Rectangle 25">
            <a:extLst>
              <a:ext uri="{FF2B5EF4-FFF2-40B4-BE49-F238E27FC236}">
                <a16:creationId xmlns:a16="http://schemas.microsoft.com/office/drawing/2014/main" id="{8C0F93A1-811D-45BB-9D81-EC074E13937B}"/>
              </a:ext>
            </a:extLst>
          </p:cNvPr>
          <p:cNvSpPr/>
          <p:nvPr/>
        </p:nvSpPr>
        <p:spPr>
          <a:xfrm>
            <a:off x="4554955" y="3752621"/>
            <a:ext cx="111280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solidFill>
                <a:effectLst/>
                <a:uLnTx/>
                <a:uFillTx/>
                <a:latin typeface="Helvetica Light" panose="020B0403020202020204"/>
                <a:ea typeface="Times New Roman" panose="02020603050405020304" pitchFamily="18" charset="0"/>
                <a:cs typeface="+mn-cs"/>
              </a:rPr>
              <a:t>440,000</a:t>
            </a:r>
            <a:endParaRPr kumimoji="0" lang="en-US" sz="20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FC0F29A-3502-41D5-881C-FEB8975CC63C}"/>
              </a:ext>
            </a:extLst>
          </p:cNvPr>
          <p:cNvSpPr/>
          <p:nvPr/>
        </p:nvSpPr>
        <p:spPr>
          <a:xfrm>
            <a:off x="2512044" y="3752621"/>
            <a:ext cx="111280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solidFill>
                <a:effectLst/>
                <a:uLnTx/>
                <a:uFillTx/>
                <a:latin typeface="Helvetica Light" panose="020B0403020202020204"/>
                <a:ea typeface="Times New Roman" panose="02020603050405020304" pitchFamily="18" charset="0"/>
                <a:cs typeface="+mn-cs"/>
              </a:rPr>
              <a:t>830,000</a:t>
            </a:r>
            <a:endParaRPr kumimoji="0" lang="en-US" sz="20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E88E195-8DE2-44CD-B6D0-3B22A5F38B0D}"/>
              </a:ext>
            </a:extLst>
          </p:cNvPr>
          <p:cNvSpPr/>
          <p:nvPr/>
        </p:nvSpPr>
        <p:spPr>
          <a:xfrm>
            <a:off x="692589" y="5438470"/>
            <a:ext cx="437192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Earned media consists of all the content and conversation around our brand and products that has been created and published somewhere other than our owned channels (includes press coverage, social media mentions, shares and retweets, product and/or reviews, and blog posts authored outside our company)</a:t>
            </a:r>
          </a:p>
        </p:txBody>
      </p:sp>
      <p:pic>
        <p:nvPicPr>
          <p:cNvPr id="30" name="Picture 29">
            <a:extLst>
              <a:ext uri="{FF2B5EF4-FFF2-40B4-BE49-F238E27FC236}">
                <a16:creationId xmlns:a16="http://schemas.microsoft.com/office/drawing/2014/main" id="{BE84E674-6C03-424C-B988-D52FBCCC23B3}"/>
              </a:ext>
            </a:extLst>
          </p:cNvPr>
          <p:cNvPicPr>
            <a:picLocks noChangeAspect="1"/>
          </p:cNvPicPr>
          <p:nvPr/>
        </p:nvPicPr>
        <p:blipFill>
          <a:blip r:embed="rId6"/>
          <a:stretch>
            <a:fillRect/>
          </a:stretch>
        </p:blipFill>
        <p:spPr>
          <a:xfrm>
            <a:off x="8753508" y="2985572"/>
            <a:ext cx="725966" cy="725966"/>
          </a:xfrm>
          <a:prstGeom prst="rect">
            <a:avLst/>
          </a:prstGeom>
        </p:spPr>
      </p:pic>
      <p:sp>
        <p:nvSpPr>
          <p:cNvPr id="31" name="Rectangle 30">
            <a:extLst>
              <a:ext uri="{FF2B5EF4-FFF2-40B4-BE49-F238E27FC236}">
                <a16:creationId xmlns:a16="http://schemas.microsoft.com/office/drawing/2014/main" id="{0B492DA8-BB1B-4A42-B78D-E3C2AA50D915}"/>
              </a:ext>
            </a:extLst>
          </p:cNvPr>
          <p:cNvSpPr/>
          <p:nvPr/>
        </p:nvSpPr>
        <p:spPr>
          <a:xfrm>
            <a:off x="8611019" y="3752621"/>
            <a:ext cx="97013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solidFill>
                <a:effectLst/>
                <a:uLnTx/>
                <a:uFillTx/>
                <a:latin typeface="Helvetica Light" panose="020B0403020202020204"/>
                <a:ea typeface="Times New Roman" panose="02020603050405020304" pitchFamily="18" charset="0"/>
                <a:cs typeface="+mn-cs"/>
              </a:rPr>
              <a:t>30,000</a:t>
            </a:r>
            <a:endParaRPr kumimoji="0" lang="en-US" sz="20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322EE98-2428-4BF2-BE6D-17B5767264F6}"/>
              </a:ext>
            </a:extLst>
          </p:cNvPr>
          <p:cNvSpPr/>
          <p:nvPr/>
        </p:nvSpPr>
        <p:spPr>
          <a:xfrm>
            <a:off x="6646682" y="3752621"/>
            <a:ext cx="97013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solidFill>
                <a:effectLst/>
                <a:uLnTx/>
                <a:uFillTx/>
                <a:latin typeface="Helvetica Light" panose="020B0403020202020204"/>
                <a:ea typeface="Times New Roman" panose="02020603050405020304" pitchFamily="18" charset="0"/>
                <a:cs typeface="+mn-cs"/>
              </a:rPr>
              <a:t>46,000</a:t>
            </a:r>
            <a:endParaRPr kumimoji="0" lang="en-US" sz="20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E10B7A6-2FA3-49C4-866D-29D5F3ECC3C1}"/>
              </a:ext>
            </a:extLst>
          </p:cNvPr>
          <p:cNvSpPr txBox="1"/>
          <p:nvPr/>
        </p:nvSpPr>
        <p:spPr>
          <a:xfrm rot="20417777">
            <a:off x="415281" y="3021110"/>
            <a:ext cx="13815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Over 1.4m Followers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social channels)</a:t>
            </a:r>
          </a:p>
        </p:txBody>
      </p:sp>
      <p:sp>
        <p:nvSpPr>
          <p:cNvPr id="36" name="Left Brace 35">
            <a:extLst>
              <a:ext uri="{FF2B5EF4-FFF2-40B4-BE49-F238E27FC236}">
                <a16:creationId xmlns:a16="http://schemas.microsoft.com/office/drawing/2014/main" id="{A9477EB7-5FE9-4C68-BCBB-CA4F8812E058}"/>
              </a:ext>
            </a:extLst>
          </p:cNvPr>
          <p:cNvSpPr/>
          <p:nvPr/>
        </p:nvSpPr>
        <p:spPr>
          <a:xfrm>
            <a:off x="1732187" y="3081889"/>
            <a:ext cx="410576" cy="917328"/>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28C6CF6-86EC-4C67-92DF-B6DEBAC3CEC4}"/>
              </a:ext>
            </a:extLst>
          </p:cNvPr>
          <p:cNvPicPr>
            <a:picLocks noChangeAspect="1"/>
          </p:cNvPicPr>
          <p:nvPr/>
        </p:nvPicPr>
        <p:blipFill>
          <a:blip r:embed="rId7"/>
          <a:stretch>
            <a:fillRect/>
          </a:stretch>
        </p:blipFill>
        <p:spPr>
          <a:xfrm>
            <a:off x="6764589" y="3002608"/>
            <a:ext cx="713350" cy="691895"/>
          </a:xfrm>
          <a:prstGeom prst="rect">
            <a:avLst/>
          </a:prstGeom>
        </p:spPr>
      </p:pic>
      <p:sp>
        <p:nvSpPr>
          <p:cNvPr id="37" name="TextBox 36">
            <a:extLst>
              <a:ext uri="{FF2B5EF4-FFF2-40B4-BE49-F238E27FC236}">
                <a16:creationId xmlns:a16="http://schemas.microsoft.com/office/drawing/2014/main" id="{93AB7D6E-014A-460F-9E1D-7DDE8DB3FF7A}"/>
              </a:ext>
            </a:extLst>
          </p:cNvPr>
          <p:cNvSpPr txBox="1"/>
          <p:nvPr/>
        </p:nvSpPr>
        <p:spPr>
          <a:xfrm>
            <a:off x="9883042" y="3042248"/>
            <a:ext cx="1571342" cy="104644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 Light" panose="020B0403020202020204"/>
                <a:ea typeface="+mn-ea"/>
                <a:cs typeface="+mn-cs"/>
              </a:rPr>
              <a:t>60.2M</a:t>
            </a:r>
            <a:r>
              <a:rPr kumimoji="0" lang="en-US" sz="1800" b="1" i="0" u="none" strike="noStrike" kern="1200" cap="none" spc="0" normalizeH="0" baseline="0" noProof="0">
                <a:ln>
                  <a:noFill/>
                </a:ln>
                <a:solidFill>
                  <a:prstClr val="black"/>
                </a:solidFill>
                <a:effectLst/>
                <a:highlight>
                  <a:srgbClr val="FFFF00"/>
                </a:highlight>
                <a:uLnTx/>
                <a:uFillTx/>
                <a:latin typeface="Helvetica Light" panose="020B0403020202020204"/>
                <a:ea typeface="+mn-ea"/>
                <a:cs typeface="+mn-cs"/>
              </a:rPr>
              <a:t>​</a:t>
            </a:r>
            <a:endParaRPr kumimoji="0" lang="en-US" sz="18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62626"/>
                </a:solidFill>
                <a:effectLst/>
                <a:uLnTx/>
                <a:uFillTx/>
                <a:latin typeface="Helvetica Light" panose="020B0403020202020204"/>
                <a:ea typeface="+mn-ea"/>
                <a:cs typeface="+mn-cs"/>
              </a:rPr>
              <a:t>TIKTOK Views </a:t>
            </a:r>
            <a:r>
              <a:rPr kumimoji="0" lang="en-US" sz="1400" b="0" i="0" u="none" strike="noStrike" kern="1200" cap="none" spc="0" normalizeH="0" baseline="0" noProof="0">
                <a:ln>
                  <a:noFill/>
                </a:ln>
                <a:solidFill>
                  <a:srgbClr val="262626"/>
                </a:solidFill>
                <a:effectLst/>
                <a:uLnTx/>
                <a:uFillTx/>
                <a:latin typeface="Helvetica Light" panose="020B0403020202020204"/>
                <a:ea typeface="+mn-ea"/>
                <a:cs typeface="+mn-cs"/>
              </a:rPr>
              <a:t>#lecreuset (organic)</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8313EDC1-6856-4149-ADCC-3B3112CF4AE8}"/>
              </a:ext>
            </a:extLst>
          </p:cNvPr>
          <p:cNvPicPr>
            <a:picLocks noChangeAspect="1"/>
          </p:cNvPicPr>
          <p:nvPr/>
        </p:nvPicPr>
        <p:blipFill>
          <a:blip r:embed="rId8"/>
          <a:stretch>
            <a:fillRect/>
          </a:stretch>
        </p:blipFill>
        <p:spPr>
          <a:xfrm>
            <a:off x="470295" y="106019"/>
            <a:ext cx="10048875" cy="638175"/>
          </a:xfrm>
          <a:prstGeom prst="rect">
            <a:avLst/>
          </a:prstGeom>
        </p:spPr>
      </p:pic>
    </p:spTree>
    <p:extLst>
      <p:ext uri="{BB962C8B-B14F-4D97-AF65-F5344CB8AC3E}">
        <p14:creationId xmlns:p14="http://schemas.microsoft.com/office/powerpoint/2010/main" val="378068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anim calcmode="lin" valueType="num">
                                      <p:cBhvr>
                                        <p:cTn id="56" dur="1000" fill="hold"/>
                                        <p:tgtEl>
                                          <p:spTgt spid="3"/>
                                        </p:tgtEl>
                                        <p:attrNameLst>
                                          <p:attrName>ppt_x</p:attrName>
                                        </p:attrNameLst>
                                      </p:cBhvr>
                                      <p:tavLst>
                                        <p:tav tm="0">
                                          <p:val>
                                            <p:strVal val="#ppt_x"/>
                                          </p:val>
                                        </p:tav>
                                        <p:tav tm="100000">
                                          <p:val>
                                            <p:strVal val="#ppt_x"/>
                                          </p:val>
                                        </p:tav>
                                      </p:tavLst>
                                    </p:anim>
                                    <p:anim calcmode="lin" valueType="num">
                                      <p:cBhvr>
                                        <p:cTn id="57" dur="1000" fill="hold"/>
                                        <p:tgtEl>
                                          <p:spTgt spid="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1000"/>
                                        <p:tgtEl>
                                          <p:spTgt spid="37"/>
                                        </p:tgtEl>
                                      </p:cBhvr>
                                    </p:animEffect>
                                    <p:anim calcmode="lin" valueType="num">
                                      <p:cBhvr>
                                        <p:cTn id="61" dur="1000" fill="hold"/>
                                        <p:tgtEl>
                                          <p:spTgt spid="37"/>
                                        </p:tgtEl>
                                        <p:attrNameLst>
                                          <p:attrName>ppt_x</p:attrName>
                                        </p:attrNameLst>
                                      </p:cBhvr>
                                      <p:tavLst>
                                        <p:tav tm="0">
                                          <p:val>
                                            <p:strVal val="#ppt_x"/>
                                          </p:val>
                                        </p:tav>
                                        <p:tav tm="100000">
                                          <p:val>
                                            <p:strVal val="#ppt_x"/>
                                          </p:val>
                                        </p:tav>
                                      </p:tavLst>
                                    </p:anim>
                                    <p:anim calcmode="lin" valueType="num">
                                      <p:cBhvr>
                                        <p:cTn id="6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anim calcmode="lin" valueType="num">
                                      <p:cBhvr>
                                        <p:cTn id="78" dur="1000" fill="hold"/>
                                        <p:tgtEl>
                                          <p:spTgt spid="24"/>
                                        </p:tgtEl>
                                        <p:attrNameLst>
                                          <p:attrName>ppt_x</p:attrName>
                                        </p:attrNameLst>
                                      </p:cBhvr>
                                      <p:tavLst>
                                        <p:tav tm="0">
                                          <p:val>
                                            <p:strVal val="#ppt_x"/>
                                          </p:val>
                                        </p:tav>
                                        <p:tav tm="100000">
                                          <p:val>
                                            <p:strVal val="#ppt_x"/>
                                          </p:val>
                                        </p:tav>
                                      </p:tavLst>
                                    </p:anim>
                                    <p:anim calcmode="lin" valueType="num">
                                      <p:cBhvr>
                                        <p:cTn id="79" dur="1000" fill="hold"/>
                                        <p:tgtEl>
                                          <p:spTgt spid="2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1000"/>
                                        <p:tgtEl>
                                          <p:spTgt spid="29"/>
                                        </p:tgtEl>
                                      </p:cBhvr>
                                    </p:animEffect>
                                    <p:anim calcmode="lin" valueType="num">
                                      <p:cBhvr>
                                        <p:cTn id="83" dur="1000" fill="hold"/>
                                        <p:tgtEl>
                                          <p:spTgt spid="29"/>
                                        </p:tgtEl>
                                        <p:attrNameLst>
                                          <p:attrName>ppt_x</p:attrName>
                                        </p:attrNameLst>
                                      </p:cBhvr>
                                      <p:tavLst>
                                        <p:tav tm="0">
                                          <p:val>
                                            <p:strVal val="#ppt_x"/>
                                          </p:val>
                                        </p:tav>
                                        <p:tav tm="100000">
                                          <p:val>
                                            <p:strVal val="#ppt_x"/>
                                          </p:val>
                                        </p:tav>
                                      </p:tavLst>
                                    </p:anim>
                                    <p:anim calcmode="lin" valueType="num">
                                      <p:cBhvr>
                                        <p:cTn id="8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P spid="24" grpId="0"/>
      <p:bldP spid="26" grpId="0"/>
      <p:bldP spid="28" grpId="0"/>
      <p:bldP spid="29" grpId="0"/>
      <p:bldP spid="31" grpId="0"/>
      <p:bldP spid="33" grpId="0"/>
      <p:bldP spid="35" grpId="0"/>
      <p:bldP spid="36" grpId="0" animBg="1"/>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1">
            <a:extLst>
              <a:ext uri="{FF2B5EF4-FFF2-40B4-BE49-F238E27FC236}">
                <a16:creationId xmlns:a16="http://schemas.microsoft.com/office/drawing/2014/main" id="{3AF2CD42-50FF-4E04-937D-743B95F1F9DA}"/>
              </a:ext>
            </a:extLst>
          </p:cNvPr>
          <p:cNvSpPr>
            <a:spLocks noChangeArrowheads="1"/>
          </p:cNvSpPr>
          <p:nvPr/>
        </p:nvSpPr>
        <p:spPr bwMode="auto">
          <a:xfrm>
            <a:off x="552188" y="915988"/>
            <a:ext cx="44284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4472C4"/>
                </a:solidFill>
                <a:effectLst/>
                <a:uLnTx/>
                <a:uFillTx/>
                <a:latin typeface="Helvetica Light" panose="020B0403020202020204"/>
                <a:ea typeface="+mn-ea"/>
                <a:cs typeface="Arial" panose="020B0604020202020204" pitchFamily="34" charset="0"/>
              </a:rPr>
              <a:t>Assortment/In-Stocks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Helvetica Light" panose="020B0403020202020204"/>
                <a:ea typeface="+mn-ea"/>
                <a:cs typeface="Arial" panose="020B0604020202020204" pitchFamily="34" charset="0"/>
              </a:rPr>
              <a:t>Tell a story with a full representation of Le Creuset Colors, Categories and Solutions. Maintain in-stocks</a:t>
            </a:r>
            <a:endParaRPr kumimoji="0" lang="en-US" altLang="en-US" sz="1600" b="0" i="0" u="none" strike="noStrike" kern="1200" cap="none" spc="0" normalizeH="0" baseline="0" noProof="0">
              <a:ln>
                <a:noFill/>
              </a:ln>
              <a:solidFill>
                <a:srgbClr val="000000"/>
              </a:solidFill>
              <a:effectLst/>
              <a:uLnTx/>
              <a:uFillTx/>
              <a:latin typeface="Helvetica Light" panose="020B0403020202020204"/>
              <a:ea typeface="+mn-ea"/>
              <a:cs typeface="Arial" panose="020B0604020202020204" pitchFamily="34" charset="0"/>
            </a:endParaRPr>
          </a:p>
        </p:txBody>
      </p:sp>
      <p:sp>
        <p:nvSpPr>
          <p:cNvPr id="162820" name="Rectangle 5">
            <a:extLst>
              <a:ext uri="{FF2B5EF4-FFF2-40B4-BE49-F238E27FC236}">
                <a16:creationId xmlns:a16="http://schemas.microsoft.com/office/drawing/2014/main" id="{C6012546-2BD4-49B5-ADA0-5AFFF8C6DC84}"/>
              </a:ext>
            </a:extLst>
          </p:cNvPr>
          <p:cNvSpPr>
            <a:spLocks noChangeArrowheads="1"/>
          </p:cNvSpPr>
          <p:nvPr/>
        </p:nvSpPr>
        <p:spPr bwMode="auto">
          <a:xfrm>
            <a:off x="6031035" y="937260"/>
            <a:ext cx="51675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4472C4"/>
                </a:solidFill>
                <a:effectLst/>
                <a:uLnTx/>
                <a:uFillTx/>
                <a:latin typeface="Helvetica Light" panose="020B0403020202020204"/>
                <a:ea typeface="+mn-ea"/>
                <a:cs typeface="Arial" panose="020B0604020202020204" pitchFamily="34" charset="0"/>
              </a:rPr>
              <a:t>Display</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Helvetica Light" panose="020B0403020202020204"/>
                <a:ea typeface="+mn-ea"/>
                <a:cs typeface="Arial" panose="020B0604020202020204" pitchFamily="34" charset="0"/>
              </a:rPr>
              <a:t>POP, Sales Materials, Merchandising kits and Signage</a:t>
            </a:r>
            <a:endParaRPr kumimoji="0" lang="en-US" altLang="en-US" sz="1600" b="0" i="0" u="none" strike="noStrike" kern="1200" cap="none" spc="0" normalizeH="0" baseline="0" noProof="0">
              <a:ln>
                <a:noFill/>
              </a:ln>
              <a:solidFill>
                <a:srgbClr val="000000"/>
              </a:solidFill>
              <a:effectLst/>
              <a:uLnTx/>
              <a:uFillTx/>
              <a:latin typeface="Helvetica Light" panose="020B0403020202020204"/>
              <a:ea typeface="+mn-ea"/>
              <a:cs typeface="Arial" panose="020B0604020202020204" pitchFamily="34" charset="0"/>
            </a:endParaRPr>
          </a:p>
        </p:txBody>
      </p:sp>
      <p:sp>
        <p:nvSpPr>
          <p:cNvPr id="162821" name="Rectangle 6">
            <a:extLst>
              <a:ext uri="{FF2B5EF4-FFF2-40B4-BE49-F238E27FC236}">
                <a16:creationId xmlns:a16="http://schemas.microsoft.com/office/drawing/2014/main" id="{D416E551-EBCF-4DCB-A3DC-4ECF798E8D91}"/>
              </a:ext>
            </a:extLst>
          </p:cNvPr>
          <p:cNvSpPr>
            <a:spLocks noChangeArrowheads="1"/>
          </p:cNvSpPr>
          <p:nvPr/>
        </p:nvSpPr>
        <p:spPr bwMode="auto">
          <a:xfrm>
            <a:off x="6105332" y="3581400"/>
            <a:ext cx="426561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4472C4"/>
                </a:solidFill>
                <a:effectLst/>
                <a:uLnTx/>
                <a:uFillTx/>
                <a:latin typeface="Helvetica Light" panose="020B0403020202020204"/>
                <a:ea typeface="+mn-ea"/>
                <a:cs typeface="Arial" panose="020B0604020202020204" pitchFamily="34" charset="0"/>
              </a:rPr>
              <a:t>Events (demos, trainings, etc.)</a:t>
            </a:r>
            <a:endParaRPr kumimoji="0" lang="en-US" altLang="en-US" sz="1200" b="0" i="0" u="none" strike="noStrike" kern="1200" cap="none" spc="0" normalizeH="0" baseline="0" noProof="0">
              <a:ln>
                <a:noFill/>
              </a:ln>
              <a:solidFill>
                <a:srgbClr val="4472C4"/>
              </a:solidFill>
              <a:effectLst/>
              <a:uLnTx/>
              <a:uFillTx/>
              <a:latin typeface="Helvetica Light" panose="020B0403020202020204"/>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prstClr val="black"/>
                </a:solidFill>
                <a:effectLst/>
                <a:uLnTx/>
                <a:uFillTx/>
                <a:latin typeface="Helvetica Light" panose="020B0403020202020204"/>
                <a:ea typeface="+mn-ea"/>
                <a:cs typeface="Arial" panose="020B0604020202020204" pitchFamily="34" charset="0"/>
              </a:rPr>
              <a:t>Drive traffic,                                                                          create brand                                                                           excitement </a:t>
            </a:r>
          </a:p>
        </p:txBody>
      </p:sp>
      <p:sp>
        <p:nvSpPr>
          <p:cNvPr id="162822" name="Rectangle 7">
            <a:extLst>
              <a:ext uri="{FF2B5EF4-FFF2-40B4-BE49-F238E27FC236}">
                <a16:creationId xmlns:a16="http://schemas.microsoft.com/office/drawing/2014/main" id="{AD0CDA82-ACC6-4773-8477-A37D040CB6FD}"/>
              </a:ext>
            </a:extLst>
          </p:cNvPr>
          <p:cNvSpPr>
            <a:spLocks noChangeArrowheads="1"/>
          </p:cNvSpPr>
          <p:nvPr/>
        </p:nvSpPr>
        <p:spPr bwMode="auto">
          <a:xfrm>
            <a:off x="554093" y="3582988"/>
            <a:ext cx="44638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srgbClr val="4472C4"/>
                </a:solidFill>
                <a:effectLst/>
                <a:uLnTx/>
                <a:uFillTx/>
                <a:latin typeface="Helvetica Light" panose="020B0403020202020204"/>
                <a:ea typeface="+mn-ea"/>
                <a:cs typeface="Arial" panose="020B0604020202020204" pitchFamily="34" charset="0"/>
              </a:rPr>
              <a:t>Promotion</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prstClr val="black"/>
                </a:solidFill>
                <a:effectLst/>
                <a:uLnTx/>
                <a:uFillTx/>
                <a:latin typeface="Helvetica Light" panose="020B0403020202020204"/>
                <a:ea typeface="+mn-ea"/>
                <a:cs typeface="Arial" panose="020B0604020202020204" pitchFamily="34" charset="0"/>
              </a:rPr>
              <a:t>Assets/Signage - Specials, GWPs Bundles, Sets</a:t>
            </a:r>
            <a:endParaRPr kumimoji="0" lang="en-US" altLang="en-US" sz="1600" b="0" i="0" u="none" strike="noStrike" kern="1200" cap="none" spc="0" normalizeH="0" baseline="0" noProof="0" dirty="0">
              <a:ln>
                <a:noFill/>
              </a:ln>
              <a:solidFill>
                <a:prstClr val="black"/>
              </a:solidFill>
              <a:effectLst/>
              <a:uLnTx/>
              <a:uFillTx/>
              <a:latin typeface="Helvetica Light" panose="020B0403020202020204"/>
              <a:ea typeface="+mn-ea"/>
              <a:cs typeface="Arial" panose="020B0604020202020204" pitchFamily="34" charset="0"/>
            </a:endParaRPr>
          </a:p>
        </p:txBody>
      </p:sp>
      <p:pic>
        <p:nvPicPr>
          <p:cNvPr id="162824" name="Picture 2">
            <a:extLst>
              <a:ext uri="{FF2B5EF4-FFF2-40B4-BE49-F238E27FC236}">
                <a16:creationId xmlns:a16="http://schemas.microsoft.com/office/drawing/2014/main" id="{6A67246A-9A96-456E-B456-5BCA52362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2093" y="3898189"/>
            <a:ext cx="4147945" cy="25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0A411E1D-50C0-4786-85B8-64496A162D15}"/>
              </a:ext>
            </a:extLst>
          </p:cNvPr>
          <p:cNvCxnSpPr>
            <a:cxnSpLocks/>
          </p:cNvCxnSpPr>
          <p:nvPr/>
        </p:nvCxnSpPr>
        <p:spPr>
          <a:xfrm flipH="1" flipV="1">
            <a:off x="552119" y="3534822"/>
            <a:ext cx="11167441" cy="18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084A281-A417-4010-AE58-890DF6023EFB}"/>
              </a:ext>
            </a:extLst>
          </p:cNvPr>
          <p:cNvCxnSpPr>
            <a:cxnSpLocks/>
          </p:cNvCxnSpPr>
          <p:nvPr/>
        </p:nvCxnSpPr>
        <p:spPr>
          <a:xfrm flipH="1" flipV="1">
            <a:off x="5960939" y="1118841"/>
            <a:ext cx="16525" cy="5179645"/>
          </a:xfrm>
          <a:prstGeom prst="line">
            <a:avLst/>
          </a:prstGeom>
        </p:spPr>
        <p:style>
          <a:lnRef idx="1">
            <a:schemeClr val="accent1"/>
          </a:lnRef>
          <a:fillRef idx="0">
            <a:schemeClr val="accent1"/>
          </a:fillRef>
          <a:effectRef idx="0">
            <a:schemeClr val="accent1"/>
          </a:effectRef>
          <a:fontRef idx="minor">
            <a:schemeClr val="tx1"/>
          </a:fontRef>
        </p:style>
      </p:cxnSp>
      <p:sp>
        <p:nvSpPr>
          <p:cNvPr id="162832" name="Title 1">
            <a:extLst>
              <a:ext uri="{FF2B5EF4-FFF2-40B4-BE49-F238E27FC236}">
                <a16:creationId xmlns:a16="http://schemas.microsoft.com/office/drawing/2014/main" id="{1967D7D2-A6DD-48A0-955F-E04CB77B08F4}"/>
              </a:ext>
            </a:extLst>
          </p:cNvPr>
          <p:cNvSpPr txBox="1">
            <a:spLocks noChangeArrowheads="1"/>
          </p:cNvSpPr>
          <p:nvPr/>
        </p:nvSpPr>
        <p:spPr bwMode="auto">
          <a:xfrm>
            <a:off x="810578" y="-73846"/>
            <a:ext cx="9981249"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a:ln>
                  <a:noFill/>
                </a:ln>
                <a:solidFill>
                  <a:srgbClr val="FFFFFF"/>
                </a:solidFill>
                <a:effectLst/>
                <a:uLnTx/>
                <a:uFillTx/>
                <a:latin typeface="Helvetica Light" panose="020B0403020202020204"/>
                <a:ea typeface="+mn-ea"/>
                <a:cs typeface="Arial" panose="020B0604020202020204" pitchFamily="34" charset="0"/>
              </a:rPr>
              <a:t>BRICKS:  In-store Brand Experience</a:t>
            </a:r>
          </a:p>
        </p:txBody>
      </p:sp>
      <p:pic>
        <p:nvPicPr>
          <p:cNvPr id="1026" name="Picture 2">
            <a:extLst>
              <a:ext uri="{FF2B5EF4-FFF2-40B4-BE49-F238E27FC236}">
                <a16:creationId xmlns:a16="http://schemas.microsoft.com/office/drawing/2014/main" id="{E2AB6BF0-67AB-46EC-8FE5-B84D01E7E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206" y="1609865"/>
            <a:ext cx="2669994" cy="158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88974A3-0AC7-4920-AA27-238C73E70743}"/>
              </a:ext>
            </a:extLst>
          </p:cNvPr>
          <p:cNvPicPr>
            <a:picLocks noChangeAspect="1"/>
          </p:cNvPicPr>
          <p:nvPr/>
        </p:nvPicPr>
        <p:blipFill>
          <a:blip r:embed="rId4"/>
          <a:stretch>
            <a:fillRect/>
          </a:stretch>
        </p:blipFill>
        <p:spPr>
          <a:xfrm>
            <a:off x="614047" y="4117227"/>
            <a:ext cx="4665937" cy="2157442"/>
          </a:xfrm>
          <a:prstGeom prst="rect">
            <a:avLst/>
          </a:prstGeom>
        </p:spPr>
      </p:pic>
      <p:sp>
        <p:nvSpPr>
          <p:cNvPr id="2" name="Title 1">
            <a:extLst>
              <a:ext uri="{FF2B5EF4-FFF2-40B4-BE49-F238E27FC236}">
                <a16:creationId xmlns:a16="http://schemas.microsoft.com/office/drawing/2014/main" id="{68AAE570-6488-45D9-A768-9E6D8BC8FB0C}"/>
              </a:ext>
            </a:extLst>
          </p:cNvPr>
          <p:cNvSpPr>
            <a:spLocks noGrp="1"/>
          </p:cNvSpPr>
          <p:nvPr>
            <p:ph type="title"/>
          </p:nvPr>
        </p:nvSpPr>
        <p:spPr>
          <a:xfrm>
            <a:off x="552119" y="93316"/>
            <a:ext cx="10523070" cy="623808"/>
          </a:xfrm>
        </p:spPr>
        <p:txBody>
          <a:bodyPr/>
          <a:lstStyle/>
          <a:p>
            <a:r>
              <a:rPr lang="en-US"/>
              <a:t>BRICKS: Enhancing In-Store Experience (B&amp;M)</a:t>
            </a:r>
          </a:p>
        </p:txBody>
      </p:sp>
      <p:pic>
        <p:nvPicPr>
          <p:cNvPr id="6" name="Picture 5">
            <a:extLst>
              <a:ext uri="{FF2B5EF4-FFF2-40B4-BE49-F238E27FC236}">
                <a16:creationId xmlns:a16="http://schemas.microsoft.com/office/drawing/2014/main" id="{679B86FF-70C1-4887-A5A2-9CB19D87C40F}"/>
              </a:ext>
            </a:extLst>
          </p:cNvPr>
          <p:cNvPicPr>
            <a:picLocks noChangeAspect="1"/>
          </p:cNvPicPr>
          <p:nvPr/>
        </p:nvPicPr>
        <p:blipFill>
          <a:blip r:embed="rId5"/>
          <a:stretch>
            <a:fillRect/>
          </a:stretch>
        </p:blipFill>
        <p:spPr>
          <a:xfrm>
            <a:off x="676090" y="1631473"/>
            <a:ext cx="4753746" cy="1822269"/>
          </a:xfrm>
          <a:prstGeom prst="rect">
            <a:avLst/>
          </a:prstGeom>
        </p:spPr>
      </p:pic>
      <p:pic>
        <p:nvPicPr>
          <p:cNvPr id="7" name="Picture 6">
            <a:extLst>
              <a:ext uri="{FF2B5EF4-FFF2-40B4-BE49-F238E27FC236}">
                <a16:creationId xmlns:a16="http://schemas.microsoft.com/office/drawing/2014/main" id="{A60D1FD7-A49A-4AD6-AC9F-D86A755D438F}"/>
              </a:ext>
            </a:extLst>
          </p:cNvPr>
          <p:cNvPicPr>
            <a:picLocks noChangeAspect="1"/>
          </p:cNvPicPr>
          <p:nvPr/>
        </p:nvPicPr>
        <p:blipFill>
          <a:blip r:embed="rId6"/>
          <a:stretch>
            <a:fillRect/>
          </a:stretch>
        </p:blipFill>
        <p:spPr>
          <a:xfrm>
            <a:off x="6096001" y="1599591"/>
            <a:ext cx="3048942" cy="1604451"/>
          </a:xfrm>
          <a:prstGeom prst="rect">
            <a:avLst/>
          </a:prstGeom>
        </p:spPr>
      </p:pic>
      <p:pic>
        <p:nvPicPr>
          <p:cNvPr id="17" name="Picture 16">
            <a:extLst>
              <a:ext uri="{FF2B5EF4-FFF2-40B4-BE49-F238E27FC236}">
                <a16:creationId xmlns:a16="http://schemas.microsoft.com/office/drawing/2014/main" id="{13B2FEF7-21A1-48D1-9E3F-5F3128334E00}"/>
              </a:ext>
            </a:extLst>
          </p:cNvPr>
          <p:cNvPicPr>
            <a:picLocks noChangeAspect="1"/>
          </p:cNvPicPr>
          <p:nvPr/>
        </p:nvPicPr>
        <p:blipFill>
          <a:blip r:embed="rId7"/>
          <a:stretch>
            <a:fillRect/>
          </a:stretch>
        </p:blipFill>
        <p:spPr>
          <a:xfrm>
            <a:off x="1810780" y="4124826"/>
            <a:ext cx="1178999" cy="1084174"/>
          </a:xfrm>
          <a:prstGeom prst="rect">
            <a:avLst/>
          </a:prstGeom>
        </p:spPr>
      </p:pic>
    </p:spTree>
    <p:extLst>
      <p:ext uri="{BB962C8B-B14F-4D97-AF65-F5344CB8AC3E}">
        <p14:creationId xmlns:p14="http://schemas.microsoft.com/office/powerpoint/2010/main" val="41215556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Helvetica Light"/>
        <a:ea typeface=""/>
        <a:cs typeface=""/>
      </a:majorFont>
      <a:minorFont>
        <a:latin typeface="Helvetic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EF69EB4A4231499C0CE84F1A1FE1F7" ma:contentTypeVersion="" ma:contentTypeDescription="Create a new document." ma:contentTypeScope="" ma:versionID="bc063e108ea90d5c17ebdae7c503b0de">
  <xsd:schema xmlns:xsd="http://www.w3.org/2001/XMLSchema" xmlns:xs="http://www.w3.org/2001/XMLSchema" xmlns:p="http://schemas.microsoft.com/office/2006/metadata/properties" xmlns:ns2="154cbc60-204d-4f6b-a2ce-4f5b2859c5df" xmlns:ns3="174361CB-AD4C-4766-B771-631F2F4C2FB8" xmlns:ns4="174361cb-ad4c-4766-b771-631f2f4c2fb8" targetNamespace="http://schemas.microsoft.com/office/2006/metadata/properties" ma:root="true" ma:fieldsID="32e2505fae268f23f473b144a35c2adb" ns2:_="" ns3:_="" ns4:_="">
    <xsd:import namespace="154cbc60-204d-4f6b-a2ce-4f5b2859c5df"/>
    <xsd:import namespace="174361CB-AD4C-4766-B771-631F2F4C2FB8"/>
    <xsd:import namespace="174361cb-ad4c-4766-b771-631f2f4c2fb8"/>
    <xsd:element name="properties">
      <xsd:complexType>
        <xsd:sequence>
          <xsd:element name="documentManagement">
            <xsd:complexType>
              <xsd:all>
                <xsd:element ref="ns2:SharedWithUsers" minOccurs="0"/>
                <xsd:element ref="ns2:SharedWithDetails" minOccurs="0"/>
                <xsd:element ref="ns3:State"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4cbc60-204d-4f6b-a2ce-4f5b2859c5d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74361CB-AD4C-4766-B771-631F2F4C2FB8" elementFormDefault="qualified">
    <xsd:import namespace="http://schemas.microsoft.com/office/2006/documentManagement/types"/>
    <xsd:import namespace="http://schemas.microsoft.com/office/infopath/2007/PartnerControls"/>
    <xsd:element name="State" ma:index="10" nillable="true" ma:displayName="State" ma:default="New" ma:format="Dropdown" ma:internalName="State">
      <xsd:simpleType>
        <xsd:restriction base="dms:Choice">
          <xsd:enumeration value="New"/>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74361cb-ad4c-4766-b771-631f2f4c2fb8"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e xmlns="174361CB-AD4C-4766-B771-631F2F4C2FB8">New</State>
  </documentManagement>
</p:properties>
</file>

<file path=customXml/itemProps1.xml><?xml version="1.0" encoding="utf-8"?>
<ds:datastoreItem xmlns:ds="http://schemas.openxmlformats.org/officeDocument/2006/customXml" ds:itemID="{4339A60D-05BC-479C-9456-87ED47E18C0F}">
  <ds:schemaRefs>
    <ds:schemaRef ds:uri="http://schemas.microsoft.com/sharepoint/v3/contenttype/forms"/>
  </ds:schemaRefs>
</ds:datastoreItem>
</file>

<file path=customXml/itemProps2.xml><?xml version="1.0" encoding="utf-8"?>
<ds:datastoreItem xmlns:ds="http://schemas.openxmlformats.org/officeDocument/2006/customXml" ds:itemID="{A2B4F6F8-D692-4742-9EC5-CB0F87B88628}">
  <ds:schemaRefs>
    <ds:schemaRef ds:uri="154cbc60-204d-4f6b-a2ce-4f5b2859c5df"/>
    <ds:schemaRef ds:uri="174361CB-AD4C-4766-B771-631F2F4C2FB8"/>
    <ds:schemaRef ds:uri="174361cb-ad4c-4766-b771-631f2f4c2f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CDCF7E1-BCF7-47DF-94F5-38C9A0C4A9B1}">
  <ds:schemaRefs>
    <ds:schemaRef ds:uri="http://www.w3.org/XML/1998/namespace"/>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purl.org/dc/terms/"/>
    <ds:schemaRef ds:uri="http://schemas.microsoft.com/office/2006/documentManagement/types"/>
    <ds:schemaRef ds:uri="174361cb-ad4c-4766-b771-631f2f4c2fb8"/>
    <ds:schemaRef ds:uri="174361CB-AD4C-4766-B771-631F2F4C2FB8"/>
    <ds:schemaRef ds:uri="154cbc60-204d-4f6b-a2ce-4f5b2859c5df"/>
  </ds:schemaRefs>
</ds:datastoreItem>
</file>

<file path=docProps/app.xml><?xml version="1.0" encoding="utf-8"?>
<Properties xmlns="http://schemas.openxmlformats.org/officeDocument/2006/extended-properties" xmlns:vt="http://schemas.openxmlformats.org/officeDocument/2006/docPropsVTypes">
  <Template/>
  <TotalTime>172</TotalTime>
  <Words>2874</Words>
  <Application>Microsoft Office PowerPoint</Application>
  <PresentationFormat>Widescreen</PresentationFormat>
  <Paragraphs>559</Paragraphs>
  <Slides>52</Slides>
  <Notes>11</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52</vt:i4>
      </vt:variant>
    </vt:vector>
  </HeadingPairs>
  <TitlesOfParts>
    <vt:vector size="68" baseType="lpstr">
      <vt:lpstr>Arial</vt:lpstr>
      <vt:lpstr>Arial,Sans-Serif</vt:lpstr>
      <vt:lpstr>Calibri</vt:lpstr>
      <vt:lpstr>Calibri Light</vt:lpstr>
      <vt:lpstr>Courier New</vt:lpstr>
      <vt:lpstr>Dax-Regular</vt:lpstr>
      <vt:lpstr>Helvetica Light</vt:lpstr>
      <vt:lpstr>Helvetica Light</vt:lpstr>
      <vt:lpstr>Roboto Light</vt:lpstr>
      <vt:lpstr>Roboto Thin</vt:lpstr>
      <vt:lpstr>Wingdings</vt:lpstr>
      <vt:lpstr>Office Theme</vt:lpstr>
      <vt:lpstr>7_Office Theme</vt:lpstr>
      <vt:lpstr>10_Office Theme</vt:lpstr>
      <vt:lpstr>1_Office Theme</vt:lpstr>
      <vt:lpstr>2_Office Theme</vt:lpstr>
      <vt:lpstr>ATLANTA EXPO </vt:lpstr>
      <vt:lpstr>PowerPoint Presentation</vt:lpstr>
      <vt:lpstr>AGENDA, July 14, 2022</vt:lpstr>
      <vt:lpstr>YTD-2022 SHIPMENTS: GC STORES – through June</vt:lpstr>
      <vt:lpstr>LE CREUSET </vt:lpstr>
      <vt:lpstr>OUR BRAND FOCUS</vt:lpstr>
      <vt:lpstr>IMAGERY WILL HIGHLIGHT THE PHYSICAL FORM OF THE BRAND MARK</vt:lpstr>
      <vt:lpstr>PowerPoint Presentation</vt:lpstr>
      <vt:lpstr>BRICKS: Enhancing In-Store Experience (B&amp;M)</vt:lpstr>
      <vt:lpstr>Premium Merchandising/Shop-in-Shop Program</vt:lpstr>
      <vt:lpstr>PREMIUM MERCHANDISING/SHOP IN SHOP PROGRAM</vt:lpstr>
      <vt:lpstr>SHOP-IN-SHOP:  AROME – SPRING 2022: Before </vt:lpstr>
      <vt:lpstr>SHOP-IN-SHOP:  AROME – SPRING 2022: After </vt:lpstr>
      <vt:lpstr> PREMIUM MERCHANDISING PROGRAM BENEFITS </vt:lpstr>
      <vt:lpstr>STRONG RETAILER PROGRAM SUPPORT: In-Store Merchandising</vt:lpstr>
      <vt:lpstr>MERCHANDISING GUIDE</vt:lpstr>
      <vt:lpstr>CLICKS: Enhancing On-line Experience and Media Engagement</vt:lpstr>
      <vt:lpstr>GOURMET CATALOG – SPECIALTY STORE PROGRAMS</vt:lpstr>
      <vt:lpstr>CREATE MY PLACE PARTNERSHIP</vt:lpstr>
      <vt:lpstr>CREATE MY PLACE: BRAND STORE LANDING PAGE</vt:lpstr>
      <vt:lpstr>CREATE MY PLACE BRAND STORE LANDING PAGE: VIDEO </vt:lpstr>
      <vt:lpstr>CREATE MY PLACE: PRODUCT DETAIL PAGE</vt:lpstr>
      <vt:lpstr>CREATE MY PLACE: PRODUCT DETAIL PAGE</vt:lpstr>
      <vt:lpstr>SPECIALTY STORE PROGRAMS</vt:lpstr>
      <vt:lpstr>2022 PREFERRED DEALER PROGRAM</vt:lpstr>
      <vt:lpstr>2022 GIFT WITH REGISTRY &amp; COMPLETION PROGRAMS: EFFECTIVE JANUARY 1, 2022</vt:lpstr>
      <vt:lpstr>THE SOCIAL PRESS KIT:  MEDIA POSTS</vt:lpstr>
      <vt:lpstr>UPDATED 2022 DIGITAL PRODUCT CATALOG </vt:lpstr>
      <vt:lpstr>THE SPECIAL INGREDIENT – MONTLY E-NEWSLETTER</vt:lpstr>
      <vt:lpstr>LE CREUSET ADDITIONAL SUPPORT PROGRAMS AND SALES TOOLS</vt:lpstr>
      <vt:lpstr>PRODUCT CATEGORY UPDATES</vt:lpstr>
      <vt:lpstr>2nd HALF PLANNER and ACTIVITY SUMMARY</vt:lpstr>
      <vt:lpstr>REGIONAL SHOW SPECIAL – BUY-IN PROGRAM</vt:lpstr>
      <vt:lpstr>EIFFEL TOWER</vt:lpstr>
      <vt:lpstr>EIFFEL TOWER COLLECTION, LAUNCHING 7/14!</vt:lpstr>
      <vt:lpstr>EIFFEL TOWER COLLECTION</vt:lpstr>
      <vt:lpstr>NEW 2022 COLOR LAUNCH</vt:lpstr>
      <vt:lpstr>SEA SALT</vt:lpstr>
      <vt:lpstr>SEA SALT NATIONAL LAUNCH 9/1/2022</vt:lpstr>
      <vt:lpstr>SEA SALT NATIONAL LAUNCH: TRAFFIC BUILDING AND VISUAL SUPPORT</vt:lpstr>
      <vt:lpstr>SEA SALT BUY-IN PROGRAM</vt:lpstr>
      <vt:lpstr>2H 2022 GWO OFFER: DRIVE INCREASE IN AVERAGE ORDER VALUE</vt:lpstr>
      <vt:lpstr>SEASONAL PROGRAMS &amp; COLLECTIONS</vt:lpstr>
      <vt:lpstr>NEW OLIVE BRANCH EMBOSSED COLLECTION</vt:lpstr>
      <vt:lpstr>PowerPoint Presentation</vt:lpstr>
      <vt:lpstr>OLIVE BRANCH COLLECTION</vt:lpstr>
      <vt:lpstr>NEW AUTUMN PUMPKIN COLLECTION</vt:lpstr>
      <vt:lpstr>AUTUMN PUMPKINS</vt:lpstr>
      <vt:lpstr>NOEL COLLECTION – 6 NEW SKU’s!</vt:lpstr>
      <vt:lpstr>NOEL: 2021 CARRY FORWARD SKUS</vt:lpstr>
      <vt:lpstr>NOEL: 2022 NEW ASSORTMENT ADDITIONS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Scinto</dc:creator>
  <cp:lastModifiedBy>Sherri Nitschke</cp:lastModifiedBy>
  <cp:revision>4</cp:revision>
  <dcterms:created xsi:type="dcterms:W3CDTF">2017-11-11T19:29:32Z</dcterms:created>
  <dcterms:modified xsi:type="dcterms:W3CDTF">2022-07-13T15:15:26Z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0x0101004EEF69EB4A4231499C0CE84F1A1FE1F7</vt:lpwstr>
  </property>
</Properties>
</file>